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62" r:id="rId3"/>
    <p:sldId id="284" r:id="rId4"/>
    <p:sldId id="263" r:id="rId5"/>
    <p:sldId id="276" r:id="rId6"/>
    <p:sldId id="267" r:id="rId7"/>
    <p:sldId id="295" r:id="rId8"/>
    <p:sldId id="332" r:id="rId9"/>
    <p:sldId id="264" r:id="rId10"/>
    <p:sldId id="311" r:id="rId11"/>
    <p:sldId id="313" r:id="rId12"/>
    <p:sldId id="317" r:id="rId13"/>
    <p:sldId id="309" r:id="rId14"/>
    <p:sldId id="318" r:id="rId15"/>
    <p:sldId id="271" r:id="rId16"/>
    <p:sldId id="265" r:id="rId17"/>
    <p:sldId id="268" r:id="rId18"/>
    <p:sldId id="272" r:id="rId19"/>
    <p:sldId id="277" r:id="rId20"/>
    <p:sldId id="281" r:id="rId21"/>
    <p:sldId id="282" r:id="rId22"/>
    <p:sldId id="285" r:id="rId23"/>
    <p:sldId id="296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283" r:id="rId37"/>
    <p:sldId id="331" r:id="rId38"/>
  </p:sldIdLst>
  <p:sldSz cx="9144000" cy="6858000" type="screen4x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CC17"/>
    <a:srgbClr val="86392A"/>
    <a:srgbClr val="008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l teme 1 - Isticanj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Stil teme 1 - Isticanj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77592" autoAdjust="0"/>
  </p:normalViewPr>
  <p:slideViewPr>
    <p:cSldViewPr snapToObjects="1">
      <p:cViewPr varScale="1">
        <p:scale>
          <a:sx n="83" d="100"/>
          <a:sy n="83" d="100"/>
        </p:scale>
        <p:origin x="1896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rv.fzoeu.local\ZAJEDNICKI\URED%20DIREKTORA\OSJ\TEME%20I%20PODLOGE\Vi&#353;estambene%20zgrade\zgrade%20uste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2000" b="1" dirty="0"/>
              <a:t>Smanjenje</a:t>
            </a:r>
            <a:r>
              <a:rPr lang="hr-HR" sz="2000" b="1" baseline="0" dirty="0"/>
              <a:t> potrošnje energije u obnovljenim </a:t>
            </a:r>
            <a:r>
              <a:rPr lang="hr-HR" sz="2000" b="1" baseline="0" dirty="0" err="1"/>
              <a:t>višestambenim</a:t>
            </a:r>
            <a:r>
              <a:rPr lang="hr-HR" sz="2000" b="1" baseline="0" dirty="0"/>
              <a:t> zgradama</a:t>
            </a:r>
            <a:endParaRPr lang="hr-HR" sz="20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'[zgrade ustede.xlsx]List1'!$B$1</c:f>
              <c:strCache>
                <c:ptCount val="1"/>
                <c:pt idx="0">
                  <c:v>ukupna potrebna energija za grijanje prije obnove kWh/god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'[zgrade ustede.xlsx]List1'!$A$2:$A$6</c:f>
              <c:strCache>
                <c:ptCount val="5"/>
                <c:pt idx="0">
                  <c:v>Domovinskog rata 21, Split</c:v>
                </c:pt>
                <c:pt idx="1">
                  <c:v>Strossmayerova 7a, Čakovec</c:v>
                </c:pt>
                <c:pt idx="2">
                  <c:v>Trg I. Kršnjavija 1, Našice</c:v>
                </c:pt>
                <c:pt idx="3">
                  <c:v>Petravićeva 22, Split</c:v>
                </c:pt>
                <c:pt idx="4">
                  <c:v>Kolarove breze 10-12, Zagreb</c:v>
                </c:pt>
              </c:strCache>
            </c:strRef>
          </c:cat>
          <c:val>
            <c:numRef>
              <c:f>'[zgrade ustede.xlsx]List1'!$B$2:$B$6</c:f>
              <c:numCache>
                <c:formatCode>#,##0.00</c:formatCode>
                <c:ptCount val="5"/>
                <c:pt idx="0">
                  <c:v>260867</c:v>
                </c:pt>
                <c:pt idx="1">
                  <c:v>342158.67</c:v>
                </c:pt>
                <c:pt idx="2">
                  <c:v>169415.79</c:v>
                </c:pt>
                <c:pt idx="3">
                  <c:v>328358.27</c:v>
                </c:pt>
                <c:pt idx="4">
                  <c:v>170864</c:v>
                </c:pt>
              </c:numCache>
            </c:numRef>
          </c:val>
        </c:ser>
        <c:ser>
          <c:idx val="1"/>
          <c:order val="1"/>
          <c:tx>
            <c:strRef>
              <c:f>'[zgrade ustede.xlsx]List1'!$C$1</c:f>
              <c:strCache>
                <c:ptCount val="1"/>
                <c:pt idx="0">
                  <c:v>ukupna potrebna energija za grijanje poslije obnove kWh/god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'[zgrade ustede.xlsx]List1'!$A$2:$A$6</c:f>
              <c:strCache>
                <c:ptCount val="5"/>
                <c:pt idx="0">
                  <c:v>Domovinskog rata 21, Split</c:v>
                </c:pt>
                <c:pt idx="1">
                  <c:v>Strossmayerova 7a, Čakovec</c:v>
                </c:pt>
                <c:pt idx="2">
                  <c:v>Trg I. Kršnjavija 1, Našice</c:v>
                </c:pt>
                <c:pt idx="3">
                  <c:v>Petravićeva 22, Split</c:v>
                </c:pt>
                <c:pt idx="4">
                  <c:v>Kolarove breze 10-12, Zagreb</c:v>
                </c:pt>
              </c:strCache>
            </c:strRef>
          </c:cat>
          <c:val>
            <c:numRef>
              <c:f>'[zgrade ustede.xlsx]List1'!$C$2:$C$6</c:f>
              <c:numCache>
                <c:formatCode>#,##0.00</c:formatCode>
                <c:ptCount val="5"/>
                <c:pt idx="0">
                  <c:v>79912</c:v>
                </c:pt>
                <c:pt idx="1">
                  <c:v>96525.98</c:v>
                </c:pt>
                <c:pt idx="2">
                  <c:v>80711.34</c:v>
                </c:pt>
                <c:pt idx="3">
                  <c:v>106225.46</c:v>
                </c:pt>
                <c:pt idx="4">
                  <c:v>37180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76889808"/>
        <c:axId val="276889248"/>
      </c:barChart>
      <c:lineChart>
        <c:grouping val="standard"/>
        <c:varyColors val="0"/>
        <c:ser>
          <c:idx val="2"/>
          <c:order val="2"/>
          <c:tx>
            <c:strRef>
              <c:f>'[zgrade ustede.xlsx]List1'!$D$1</c:f>
              <c:strCache>
                <c:ptCount val="1"/>
                <c:pt idx="0">
                  <c:v>ušteda Qhn,d u %</c:v>
                </c:pt>
              </c:strCache>
            </c:strRef>
          </c:tx>
          <c:spPr>
            <a:ln w="6032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'[zgrade ustede.xlsx]List1'!$A$2:$A$6</c:f>
              <c:strCache>
                <c:ptCount val="5"/>
                <c:pt idx="0">
                  <c:v>Domovinskog rata 21, Split</c:v>
                </c:pt>
                <c:pt idx="1">
                  <c:v>Strossmayerova 7a, Čakovec</c:v>
                </c:pt>
                <c:pt idx="2">
                  <c:v>Trg I. Kršnjavija 1, Našice</c:v>
                </c:pt>
                <c:pt idx="3">
                  <c:v>Petravićeva 22, Split</c:v>
                </c:pt>
                <c:pt idx="4">
                  <c:v>Kolarove breze 10-12, Zagreb</c:v>
                </c:pt>
              </c:strCache>
            </c:strRef>
          </c:cat>
          <c:val>
            <c:numRef>
              <c:f>'[zgrade ustede.xlsx]List1'!$D$2:$D$6</c:f>
              <c:numCache>
                <c:formatCode>0.0%</c:formatCode>
                <c:ptCount val="5"/>
                <c:pt idx="0">
                  <c:v>0.69399999999999995</c:v>
                </c:pt>
                <c:pt idx="1">
                  <c:v>0.72</c:v>
                </c:pt>
                <c:pt idx="2">
                  <c:v>0.52</c:v>
                </c:pt>
                <c:pt idx="3">
                  <c:v>0.67700000000000005</c:v>
                </c:pt>
                <c:pt idx="4">
                  <c:v>0.78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76891488"/>
        <c:axId val="276892048"/>
      </c:lineChart>
      <c:catAx>
        <c:axId val="276889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76889248"/>
        <c:crosses val="autoZero"/>
        <c:auto val="1"/>
        <c:lblAlgn val="ctr"/>
        <c:lblOffset val="100"/>
        <c:noMultiLvlLbl val="0"/>
      </c:catAx>
      <c:valAx>
        <c:axId val="27688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76889808"/>
        <c:crosses val="autoZero"/>
        <c:crossBetween val="between"/>
      </c:valAx>
      <c:valAx>
        <c:axId val="276892048"/>
        <c:scaling>
          <c:orientation val="minMax"/>
        </c:scaling>
        <c:delete val="0"/>
        <c:axPos val="r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76891488"/>
        <c:crosses val="max"/>
        <c:crossBetween val="between"/>
      </c:valAx>
      <c:catAx>
        <c:axId val="2768914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768920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B9A37C-8DFA-4733-A05F-A4CE18641563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A7B42411-113F-44D8-9564-AFD262DB35C0}">
      <dgm:prSet phldrT="[Tekst]" custT="1"/>
      <dgm:spPr/>
      <dgm:t>
        <a:bodyPr/>
        <a:lstStyle/>
        <a:p>
          <a:r>
            <a:rPr lang="hr-HR" sz="2000" b="1" dirty="0" smtClean="0"/>
            <a:t>UPRAVLJAČKO TIJELO  </a:t>
          </a:r>
        </a:p>
        <a:p>
          <a:r>
            <a:rPr lang="hr-HR" sz="2000" b="1" dirty="0" smtClean="0"/>
            <a:t>UT</a:t>
          </a:r>
          <a:endParaRPr lang="hr-HR" sz="2000" dirty="0"/>
        </a:p>
      </dgm:t>
    </dgm:pt>
    <dgm:pt modelId="{57B321A4-9B66-4876-A40B-81835C805F1C}" type="parTrans" cxnId="{E8925DA0-27AD-4DE0-BE62-707FD5A55D2D}">
      <dgm:prSet/>
      <dgm:spPr/>
      <dgm:t>
        <a:bodyPr/>
        <a:lstStyle/>
        <a:p>
          <a:endParaRPr lang="hr-HR"/>
        </a:p>
      </dgm:t>
    </dgm:pt>
    <dgm:pt modelId="{7B363590-EF51-4766-9ED9-38BB55F33D33}" type="sibTrans" cxnId="{E8925DA0-27AD-4DE0-BE62-707FD5A55D2D}">
      <dgm:prSet/>
      <dgm:spPr/>
      <dgm:t>
        <a:bodyPr/>
        <a:lstStyle/>
        <a:p>
          <a:endParaRPr lang="hr-HR"/>
        </a:p>
      </dgm:t>
    </dgm:pt>
    <dgm:pt modelId="{2CE2DA51-B3DF-4D4D-BF7C-D834991B2EE5}">
      <dgm:prSet phldrT="[Tekst]" custT="1"/>
      <dgm:spPr/>
      <dgm:t>
        <a:bodyPr/>
        <a:lstStyle/>
        <a:p>
          <a:r>
            <a:rPr lang="pl-PL" sz="1600" b="0" smtClean="0"/>
            <a:t>Upravlja i odgovara za cjelokupnu provedbu OPKK</a:t>
          </a:r>
          <a:endParaRPr lang="hr-HR" sz="1600" dirty="0"/>
        </a:p>
      </dgm:t>
    </dgm:pt>
    <dgm:pt modelId="{4DFAA294-4658-4E38-9C54-C7769CAFF42A}" type="parTrans" cxnId="{F8121FC2-EA6F-4911-ACB2-415AD302BBBF}">
      <dgm:prSet/>
      <dgm:spPr/>
      <dgm:t>
        <a:bodyPr/>
        <a:lstStyle/>
        <a:p>
          <a:endParaRPr lang="hr-HR"/>
        </a:p>
      </dgm:t>
    </dgm:pt>
    <dgm:pt modelId="{25CE0CE7-685C-4779-B7D5-5BEF230036DC}" type="sibTrans" cxnId="{F8121FC2-EA6F-4911-ACB2-415AD302BBBF}">
      <dgm:prSet/>
      <dgm:spPr/>
      <dgm:t>
        <a:bodyPr/>
        <a:lstStyle/>
        <a:p>
          <a:endParaRPr lang="hr-HR"/>
        </a:p>
      </dgm:t>
    </dgm:pt>
    <dgm:pt modelId="{CFE4321A-808C-4EA2-96F2-7018B39C9C36}">
      <dgm:prSet phldrT="[Tekst]" custT="1"/>
      <dgm:spPr/>
      <dgm:t>
        <a:bodyPr/>
        <a:lstStyle/>
        <a:p>
          <a:r>
            <a:rPr lang="hr-HR" sz="2000" b="1" dirty="0" smtClean="0"/>
            <a:t>POSREDNIČKO TIJELO RAZINE 1 </a:t>
          </a:r>
        </a:p>
        <a:p>
          <a:r>
            <a:rPr lang="hr-HR" sz="2000" b="1" dirty="0" smtClean="0"/>
            <a:t>PT1</a:t>
          </a:r>
          <a:endParaRPr lang="hr-HR" sz="2000" dirty="0"/>
        </a:p>
      </dgm:t>
    </dgm:pt>
    <dgm:pt modelId="{DA12256F-3AC7-4BC4-BEC1-B06E1404E43E}" type="parTrans" cxnId="{BB3EE441-F29A-45C5-BA52-0EE3B7ADD7DF}">
      <dgm:prSet/>
      <dgm:spPr/>
      <dgm:t>
        <a:bodyPr/>
        <a:lstStyle/>
        <a:p>
          <a:endParaRPr lang="hr-HR"/>
        </a:p>
      </dgm:t>
    </dgm:pt>
    <dgm:pt modelId="{642CEB1C-11FE-4F16-9352-0ABE34A3BB9B}" type="sibTrans" cxnId="{BB3EE441-F29A-45C5-BA52-0EE3B7ADD7DF}">
      <dgm:prSet/>
      <dgm:spPr/>
      <dgm:t>
        <a:bodyPr/>
        <a:lstStyle/>
        <a:p>
          <a:endParaRPr lang="hr-HR"/>
        </a:p>
      </dgm:t>
    </dgm:pt>
    <dgm:pt modelId="{701963EF-E525-4F81-A50A-375F0AA50555}">
      <dgm:prSet phldrT="[Tekst]" custT="1"/>
      <dgm:spPr/>
      <dgm:t>
        <a:bodyPr/>
        <a:lstStyle/>
        <a:p>
          <a:r>
            <a:rPr lang="hr-HR" sz="1600" b="0" smtClean="0"/>
            <a:t>Planira sredstva</a:t>
          </a:r>
          <a:endParaRPr lang="hr-HR" sz="1600" dirty="0"/>
        </a:p>
      </dgm:t>
    </dgm:pt>
    <dgm:pt modelId="{49B7BF03-D7D7-4ACF-BE0B-EDE1256AB968}" type="parTrans" cxnId="{BACE179D-97AB-4E8B-8D28-C72992B4241D}">
      <dgm:prSet/>
      <dgm:spPr/>
      <dgm:t>
        <a:bodyPr/>
        <a:lstStyle/>
        <a:p>
          <a:endParaRPr lang="hr-HR"/>
        </a:p>
      </dgm:t>
    </dgm:pt>
    <dgm:pt modelId="{AFF9657A-E217-4F48-9510-8804CB65BE60}" type="sibTrans" cxnId="{BACE179D-97AB-4E8B-8D28-C72992B4241D}">
      <dgm:prSet/>
      <dgm:spPr/>
      <dgm:t>
        <a:bodyPr/>
        <a:lstStyle/>
        <a:p>
          <a:endParaRPr lang="hr-HR"/>
        </a:p>
      </dgm:t>
    </dgm:pt>
    <dgm:pt modelId="{4E4F2B6B-E6CF-4D38-A321-2E360E82556A}">
      <dgm:prSet phldrT="[Tekst]" custT="1"/>
      <dgm:spPr/>
      <dgm:t>
        <a:bodyPr/>
        <a:lstStyle/>
        <a:p>
          <a:r>
            <a:rPr lang="hr-HR" sz="2000" b="1" dirty="0" smtClean="0"/>
            <a:t>POSREDNIČKO TIJELO RAZINE 2 </a:t>
          </a:r>
        </a:p>
        <a:p>
          <a:r>
            <a:rPr lang="hr-HR" sz="2000" b="1" dirty="0" smtClean="0"/>
            <a:t>PT2</a:t>
          </a:r>
          <a:endParaRPr lang="hr-HR" sz="2000" dirty="0"/>
        </a:p>
      </dgm:t>
    </dgm:pt>
    <dgm:pt modelId="{B9E1A141-A1A8-4D5C-9A62-D37D335BAD63}" type="parTrans" cxnId="{8D58D623-D9F2-4BDE-8B91-33BDC2506E1E}">
      <dgm:prSet/>
      <dgm:spPr/>
      <dgm:t>
        <a:bodyPr/>
        <a:lstStyle/>
        <a:p>
          <a:endParaRPr lang="hr-HR"/>
        </a:p>
      </dgm:t>
    </dgm:pt>
    <dgm:pt modelId="{103CBAF8-B14F-4E69-A3BB-40EEA39346F1}" type="sibTrans" cxnId="{8D58D623-D9F2-4BDE-8B91-33BDC2506E1E}">
      <dgm:prSet/>
      <dgm:spPr/>
      <dgm:t>
        <a:bodyPr/>
        <a:lstStyle/>
        <a:p>
          <a:endParaRPr lang="hr-HR"/>
        </a:p>
      </dgm:t>
    </dgm:pt>
    <dgm:pt modelId="{14CBA02B-6F04-4569-AF9A-1DE9D5530ED8}">
      <dgm:prSet phldrT="[Tekst]" custT="1"/>
      <dgm:spPr/>
      <dgm:t>
        <a:bodyPr/>
        <a:lstStyle/>
        <a:p>
          <a:r>
            <a:rPr lang="hr-HR" sz="1600" b="0" smtClean="0"/>
            <a:t>Sudjeluje u pripremi natječajne dokumentacije</a:t>
          </a:r>
          <a:endParaRPr lang="hr-HR" sz="1600" dirty="0"/>
        </a:p>
      </dgm:t>
    </dgm:pt>
    <dgm:pt modelId="{E1FD358D-1A04-41A0-9803-2EAD74DD96F0}" type="parTrans" cxnId="{A6039493-6CD2-40FD-A66C-1A87FCB1552F}">
      <dgm:prSet/>
      <dgm:spPr/>
      <dgm:t>
        <a:bodyPr/>
        <a:lstStyle/>
        <a:p>
          <a:endParaRPr lang="hr-HR"/>
        </a:p>
      </dgm:t>
    </dgm:pt>
    <dgm:pt modelId="{03AB78B9-A008-4E09-9EFD-70DDDA96F251}" type="sibTrans" cxnId="{A6039493-6CD2-40FD-A66C-1A87FCB1552F}">
      <dgm:prSet/>
      <dgm:spPr/>
      <dgm:t>
        <a:bodyPr/>
        <a:lstStyle/>
        <a:p>
          <a:endParaRPr lang="hr-HR"/>
        </a:p>
      </dgm:t>
    </dgm:pt>
    <dgm:pt modelId="{D1DAE414-4F21-414E-AEFD-95B6E64E4D19}">
      <dgm:prSet phldrT="[Tekst]" custT="1"/>
      <dgm:spPr/>
      <dgm:t>
        <a:bodyPr/>
        <a:lstStyle/>
        <a:p>
          <a:r>
            <a:rPr lang="hr-HR" sz="1600" b="0" smtClean="0"/>
            <a:t>Priprema natječajnu dokumentaciju</a:t>
          </a:r>
          <a:endParaRPr lang="hr-HR" sz="1600" dirty="0"/>
        </a:p>
      </dgm:t>
    </dgm:pt>
    <dgm:pt modelId="{4A054B2D-1E83-4C56-B12F-9CCD25C2969F}" type="parTrans" cxnId="{19DFA57F-76B3-4DBC-BFBE-9574E714CE6A}">
      <dgm:prSet/>
      <dgm:spPr/>
      <dgm:t>
        <a:bodyPr/>
        <a:lstStyle/>
        <a:p>
          <a:endParaRPr lang="hr-HR"/>
        </a:p>
      </dgm:t>
    </dgm:pt>
    <dgm:pt modelId="{63429DEB-0F49-4A6C-86C7-F0FA3256DEAF}" type="sibTrans" cxnId="{19DFA57F-76B3-4DBC-BFBE-9574E714CE6A}">
      <dgm:prSet/>
      <dgm:spPr/>
      <dgm:t>
        <a:bodyPr/>
        <a:lstStyle/>
        <a:p>
          <a:endParaRPr lang="hr-HR"/>
        </a:p>
      </dgm:t>
    </dgm:pt>
    <dgm:pt modelId="{E43A36BA-178A-4B2D-BD77-F4B3A5CA4B67}">
      <dgm:prSet phldrT="[Tekst]" custT="1"/>
      <dgm:spPr/>
      <dgm:t>
        <a:bodyPr/>
        <a:lstStyle/>
        <a:p>
          <a:r>
            <a:rPr lang="hr-HR" sz="1600" b="0" smtClean="0"/>
            <a:t>Sudjeluje u odabiru projekata</a:t>
          </a:r>
          <a:endParaRPr lang="hr-HR" sz="1600" dirty="0"/>
        </a:p>
      </dgm:t>
    </dgm:pt>
    <dgm:pt modelId="{ABD195E5-9F0A-47CC-9CAD-E728208CC4F2}" type="parTrans" cxnId="{957B1246-1A6F-49D6-9B1A-7F7248489043}">
      <dgm:prSet/>
      <dgm:spPr/>
      <dgm:t>
        <a:bodyPr/>
        <a:lstStyle/>
        <a:p>
          <a:endParaRPr lang="hr-HR"/>
        </a:p>
      </dgm:t>
    </dgm:pt>
    <dgm:pt modelId="{7FA9FEAA-4613-4E16-BEF3-637A5474E311}" type="sibTrans" cxnId="{957B1246-1A6F-49D6-9B1A-7F7248489043}">
      <dgm:prSet/>
      <dgm:spPr/>
      <dgm:t>
        <a:bodyPr/>
        <a:lstStyle/>
        <a:p>
          <a:endParaRPr lang="hr-HR"/>
        </a:p>
      </dgm:t>
    </dgm:pt>
    <dgm:pt modelId="{83A392C1-E6A5-4156-A996-0204D23D0633}">
      <dgm:prSet phldrT="[Tekst]" custT="1"/>
      <dgm:spPr/>
      <dgm:t>
        <a:bodyPr/>
        <a:lstStyle/>
        <a:p>
          <a:r>
            <a:rPr lang="hr-HR" sz="1600" b="0" smtClean="0"/>
            <a:t>Sudjeluje u  plaćanjima</a:t>
          </a:r>
          <a:endParaRPr lang="hr-HR" sz="1600" dirty="0"/>
        </a:p>
      </dgm:t>
    </dgm:pt>
    <dgm:pt modelId="{CDC76690-43AD-4D1C-A66B-42202BA6CB69}" type="parTrans" cxnId="{9A9DF668-B4DE-476F-A97C-FC64BEECAABD}">
      <dgm:prSet/>
      <dgm:spPr/>
      <dgm:t>
        <a:bodyPr/>
        <a:lstStyle/>
        <a:p>
          <a:endParaRPr lang="hr-HR"/>
        </a:p>
      </dgm:t>
    </dgm:pt>
    <dgm:pt modelId="{0BD9BD1E-80C3-4215-8EAF-843274AD7569}" type="sibTrans" cxnId="{9A9DF668-B4DE-476F-A97C-FC64BEECAABD}">
      <dgm:prSet/>
      <dgm:spPr/>
      <dgm:t>
        <a:bodyPr/>
        <a:lstStyle/>
        <a:p>
          <a:endParaRPr lang="hr-HR"/>
        </a:p>
      </dgm:t>
    </dgm:pt>
    <dgm:pt modelId="{246928FD-2660-4DA9-9341-D000981801EB}">
      <dgm:prSet phldrT="[Tekst]" custT="1"/>
      <dgm:spPr/>
      <dgm:t>
        <a:bodyPr/>
        <a:lstStyle/>
        <a:p>
          <a:r>
            <a:rPr lang="hr-HR" sz="1600" b="0" smtClean="0"/>
            <a:t>Sudjeluje u  izboru projekata</a:t>
          </a:r>
          <a:endParaRPr lang="hr-HR" sz="1600" dirty="0"/>
        </a:p>
      </dgm:t>
    </dgm:pt>
    <dgm:pt modelId="{719CEBA8-F1B6-483A-BE3E-B7725C806359}" type="parTrans" cxnId="{A1BC3228-0F62-4485-8F1B-F7892B09C1CD}">
      <dgm:prSet/>
      <dgm:spPr/>
      <dgm:t>
        <a:bodyPr/>
        <a:lstStyle/>
        <a:p>
          <a:endParaRPr lang="hr-HR"/>
        </a:p>
      </dgm:t>
    </dgm:pt>
    <dgm:pt modelId="{E9542AE5-8971-434B-AA1A-E519FB587D21}" type="sibTrans" cxnId="{A1BC3228-0F62-4485-8F1B-F7892B09C1CD}">
      <dgm:prSet/>
      <dgm:spPr/>
      <dgm:t>
        <a:bodyPr/>
        <a:lstStyle/>
        <a:p>
          <a:endParaRPr lang="hr-HR"/>
        </a:p>
      </dgm:t>
    </dgm:pt>
    <dgm:pt modelId="{0A78EC77-5825-46F3-A51D-1F5D3A15BA4E}">
      <dgm:prSet phldrT="[Tekst]" custT="1"/>
      <dgm:spPr/>
      <dgm:t>
        <a:bodyPr/>
        <a:lstStyle/>
        <a:p>
          <a:r>
            <a:rPr lang="hr-HR" sz="1600" b="0" smtClean="0"/>
            <a:t>Surađuje s korisnikom</a:t>
          </a:r>
          <a:endParaRPr lang="hr-HR" sz="1600" dirty="0"/>
        </a:p>
      </dgm:t>
    </dgm:pt>
    <dgm:pt modelId="{438D5C08-9296-424E-8B96-22C799BA2D97}" type="parTrans" cxnId="{F5BC53EE-3277-4E89-B5DD-9BE646280D13}">
      <dgm:prSet/>
      <dgm:spPr/>
      <dgm:t>
        <a:bodyPr/>
        <a:lstStyle/>
        <a:p>
          <a:endParaRPr lang="hr-HR"/>
        </a:p>
      </dgm:t>
    </dgm:pt>
    <dgm:pt modelId="{E0B45ADE-93A1-44F7-AEC3-59A216FD9FF9}" type="sibTrans" cxnId="{F5BC53EE-3277-4E89-B5DD-9BE646280D13}">
      <dgm:prSet/>
      <dgm:spPr/>
      <dgm:t>
        <a:bodyPr/>
        <a:lstStyle/>
        <a:p>
          <a:endParaRPr lang="hr-HR"/>
        </a:p>
      </dgm:t>
    </dgm:pt>
    <dgm:pt modelId="{15D9FA69-EBD1-4B1E-9CE0-34CC78D79325}">
      <dgm:prSet phldrT="[Tekst]" custT="1"/>
      <dgm:spPr/>
      <dgm:t>
        <a:bodyPr/>
        <a:lstStyle/>
        <a:p>
          <a:r>
            <a:rPr lang="hr-HR" sz="1600" b="0" smtClean="0"/>
            <a:t>Provjerava izvršenje ugovornih obveza</a:t>
          </a:r>
          <a:endParaRPr lang="hr-HR" sz="1600" dirty="0"/>
        </a:p>
      </dgm:t>
    </dgm:pt>
    <dgm:pt modelId="{995BB9C9-8367-4657-8658-AB0699671B02}" type="parTrans" cxnId="{3AB63C62-5DE2-4171-890F-8A15577ABEEC}">
      <dgm:prSet/>
      <dgm:spPr/>
      <dgm:t>
        <a:bodyPr/>
        <a:lstStyle/>
        <a:p>
          <a:endParaRPr lang="hr-HR"/>
        </a:p>
      </dgm:t>
    </dgm:pt>
    <dgm:pt modelId="{5D65D39B-4F79-4FE5-9044-BEAA59A3BF95}" type="sibTrans" cxnId="{3AB63C62-5DE2-4171-890F-8A15577ABEEC}">
      <dgm:prSet/>
      <dgm:spPr/>
      <dgm:t>
        <a:bodyPr/>
        <a:lstStyle/>
        <a:p>
          <a:endParaRPr lang="hr-HR"/>
        </a:p>
      </dgm:t>
    </dgm:pt>
    <dgm:pt modelId="{6AABEB01-89D7-4F86-ABCB-5A90D59D9BB1}" type="pres">
      <dgm:prSet presAssocID="{41B9A37C-8DFA-4733-A05F-A4CE1864156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29DB0DF8-6CE2-4254-BDA7-CBBF34099E0B}" type="pres">
      <dgm:prSet presAssocID="{A7B42411-113F-44D8-9564-AFD262DB35C0}" presName="composite" presStyleCnt="0"/>
      <dgm:spPr/>
      <dgm:t>
        <a:bodyPr/>
        <a:lstStyle/>
        <a:p>
          <a:endParaRPr lang="hr-HR"/>
        </a:p>
      </dgm:t>
    </dgm:pt>
    <dgm:pt modelId="{C579A64F-9485-47E4-92BB-5AF24617DB26}" type="pres">
      <dgm:prSet presAssocID="{A7B42411-113F-44D8-9564-AFD262DB35C0}" presName="parTx" presStyleLbl="alignNode1" presStyleIdx="0" presStyleCnt="3" custScaleY="164358" custLinFactNeighborX="825" custLinFactNeighborY="-867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F0E132F-8609-4EAB-AFAE-55BD67366706}" type="pres">
      <dgm:prSet presAssocID="{A7B42411-113F-44D8-9564-AFD262DB35C0}" presName="desTx" presStyleLbl="alignAccFollowNode1" presStyleIdx="0" presStyleCnt="3" custScaleY="100000" custLinFactNeighborX="622" custLinFactNeighborY="-113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BFD12E3-E79D-47DF-B20B-FBC118831213}" type="pres">
      <dgm:prSet presAssocID="{7B363590-EF51-4766-9ED9-38BB55F33D33}" presName="space" presStyleCnt="0"/>
      <dgm:spPr/>
      <dgm:t>
        <a:bodyPr/>
        <a:lstStyle/>
        <a:p>
          <a:endParaRPr lang="hr-HR"/>
        </a:p>
      </dgm:t>
    </dgm:pt>
    <dgm:pt modelId="{353E9792-00AE-4DD5-812D-2ADF3BCA1F77}" type="pres">
      <dgm:prSet presAssocID="{CFE4321A-808C-4EA2-96F2-7018B39C9C36}" presName="composite" presStyleCnt="0"/>
      <dgm:spPr/>
      <dgm:t>
        <a:bodyPr/>
        <a:lstStyle/>
        <a:p>
          <a:endParaRPr lang="hr-HR"/>
        </a:p>
      </dgm:t>
    </dgm:pt>
    <dgm:pt modelId="{5BBC7E82-E27F-4CD8-BCF0-B01C2B49272A}" type="pres">
      <dgm:prSet presAssocID="{CFE4321A-808C-4EA2-96F2-7018B39C9C36}" presName="parTx" presStyleLbl="alignNode1" presStyleIdx="1" presStyleCnt="3" custScaleX="109923" custScaleY="158974" custLinFactNeighborX="39" custLinFactNeighborY="-891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60DF9D2-766B-48E4-8A7D-0705ECCC627E}" type="pres">
      <dgm:prSet presAssocID="{CFE4321A-808C-4EA2-96F2-7018B39C9C36}" presName="desTx" presStyleLbl="alignAccFollowNode1" presStyleIdx="1" presStyleCnt="3" custLinFactNeighborX="39" custLinFactNeighborY="-1146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E296D1D-107A-4045-9FF9-03C96DDA10E5}" type="pres">
      <dgm:prSet presAssocID="{642CEB1C-11FE-4F16-9352-0ABE34A3BB9B}" presName="space" presStyleCnt="0"/>
      <dgm:spPr/>
      <dgm:t>
        <a:bodyPr/>
        <a:lstStyle/>
        <a:p>
          <a:endParaRPr lang="hr-HR"/>
        </a:p>
      </dgm:t>
    </dgm:pt>
    <dgm:pt modelId="{1E9778B3-A6D8-4433-9CCB-54187AA7FE58}" type="pres">
      <dgm:prSet presAssocID="{4E4F2B6B-E6CF-4D38-A321-2E360E82556A}" presName="composite" presStyleCnt="0"/>
      <dgm:spPr/>
      <dgm:t>
        <a:bodyPr/>
        <a:lstStyle/>
        <a:p>
          <a:endParaRPr lang="hr-HR"/>
        </a:p>
      </dgm:t>
    </dgm:pt>
    <dgm:pt modelId="{270C8C8B-D230-4AC8-B4C6-CC37EE3966E2}" type="pres">
      <dgm:prSet presAssocID="{4E4F2B6B-E6CF-4D38-A321-2E360E82556A}" presName="parTx" presStyleLbl="alignNode1" presStyleIdx="2" presStyleCnt="3" custScaleX="108436" custScaleY="170243" custLinFactNeighborX="103" custLinFactNeighborY="-857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BD7417D-9504-41D5-AC5E-6641A7D80624}" type="pres">
      <dgm:prSet presAssocID="{4E4F2B6B-E6CF-4D38-A321-2E360E82556A}" presName="desTx" presStyleLbl="alignAccFollowNode1" presStyleIdx="2" presStyleCnt="3" custLinFactNeighborX="-1064" custLinFactNeighborY="-10992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0DF9F2F-4E0A-4FAB-AC7D-92758531E889}" type="presOf" srcId="{2CE2DA51-B3DF-4D4D-BF7C-D834991B2EE5}" destId="{FF0E132F-8609-4EAB-AFAE-55BD67366706}" srcOrd="0" destOrd="0" presId="urn:microsoft.com/office/officeart/2005/8/layout/hList1"/>
    <dgm:cxn modelId="{3AB63C62-5DE2-4171-890F-8A15577ABEEC}" srcId="{4E4F2B6B-E6CF-4D38-A321-2E360E82556A}" destId="{15D9FA69-EBD1-4B1E-9CE0-34CC78D79325}" srcOrd="3" destOrd="0" parTransId="{995BB9C9-8367-4657-8658-AB0699671B02}" sibTransId="{5D65D39B-4F79-4FE5-9044-BEAA59A3BF95}"/>
    <dgm:cxn modelId="{142B4361-AD51-4B19-A82C-6BB3C5BAECC6}" type="presOf" srcId="{CFE4321A-808C-4EA2-96F2-7018B39C9C36}" destId="{5BBC7E82-E27F-4CD8-BCF0-B01C2B49272A}" srcOrd="0" destOrd="0" presId="urn:microsoft.com/office/officeart/2005/8/layout/hList1"/>
    <dgm:cxn modelId="{A1BC3228-0F62-4485-8F1B-F7892B09C1CD}" srcId="{4E4F2B6B-E6CF-4D38-A321-2E360E82556A}" destId="{246928FD-2660-4DA9-9341-D000981801EB}" srcOrd="1" destOrd="0" parTransId="{719CEBA8-F1B6-483A-BE3E-B7725C806359}" sibTransId="{E9542AE5-8971-434B-AA1A-E519FB587D21}"/>
    <dgm:cxn modelId="{AD04D9EA-00A9-41EB-8CA6-2A5C58A0FA54}" type="presOf" srcId="{A7B42411-113F-44D8-9564-AFD262DB35C0}" destId="{C579A64F-9485-47E4-92BB-5AF24617DB26}" srcOrd="0" destOrd="0" presId="urn:microsoft.com/office/officeart/2005/8/layout/hList1"/>
    <dgm:cxn modelId="{BB3EE441-F29A-45C5-BA52-0EE3B7ADD7DF}" srcId="{41B9A37C-8DFA-4733-A05F-A4CE18641563}" destId="{CFE4321A-808C-4EA2-96F2-7018B39C9C36}" srcOrd="1" destOrd="0" parTransId="{DA12256F-3AC7-4BC4-BEC1-B06E1404E43E}" sibTransId="{642CEB1C-11FE-4F16-9352-0ABE34A3BB9B}"/>
    <dgm:cxn modelId="{77083099-ED85-4D93-9CAA-0279146AF2E4}" type="presOf" srcId="{15D9FA69-EBD1-4B1E-9CE0-34CC78D79325}" destId="{0BD7417D-9504-41D5-AC5E-6641A7D80624}" srcOrd="0" destOrd="3" presId="urn:microsoft.com/office/officeart/2005/8/layout/hList1"/>
    <dgm:cxn modelId="{D48470F0-FD6B-4BAE-A5F4-95400F0D9444}" type="presOf" srcId="{E43A36BA-178A-4B2D-BD77-F4B3A5CA4B67}" destId="{060DF9D2-766B-48E4-8A7D-0705ECCC627E}" srcOrd="0" destOrd="2" presId="urn:microsoft.com/office/officeart/2005/8/layout/hList1"/>
    <dgm:cxn modelId="{E8925DA0-27AD-4DE0-BE62-707FD5A55D2D}" srcId="{41B9A37C-8DFA-4733-A05F-A4CE18641563}" destId="{A7B42411-113F-44D8-9564-AFD262DB35C0}" srcOrd="0" destOrd="0" parTransId="{57B321A4-9B66-4876-A40B-81835C805F1C}" sibTransId="{7B363590-EF51-4766-9ED9-38BB55F33D33}"/>
    <dgm:cxn modelId="{64A4431A-C677-44E1-9483-9F824C7298EA}" type="presOf" srcId="{41B9A37C-8DFA-4733-A05F-A4CE18641563}" destId="{6AABEB01-89D7-4F86-ABCB-5A90D59D9BB1}" srcOrd="0" destOrd="0" presId="urn:microsoft.com/office/officeart/2005/8/layout/hList1"/>
    <dgm:cxn modelId="{19DFA57F-76B3-4DBC-BFBE-9574E714CE6A}" srcId="{CFE4321A-808C-4EA2-96F2-7018B39C9C36}" destId="{D1DAE414-4F21-414E-AEFD-95B6E64E4D19}" srcOrd="1" destOrd="0" parTransId="{4A054B2D-1E83-4C56-B12F-9CCD25C2969F}" sibTransId="{63429DEB-0F49-4A6C-86C7-F0FA3256DEAF}"/>
    <dgm:cxn modelId="{25CC188A-FD0E-4151-ADF3-38F1AE896E0F}" type="presOf" srcId="{4E4F2B6B-E6CF-4D38-A321-2E360E82556A}" destId="{270C8C8B-D230-4AC8-B4C6-CC37EE3966E2}" srcOrd="0" destOrd="0" presId="urn:microsoft.com/office/officeart/2005/8/layout/hList1"/>
    <dgm:cxn modelId="{8D58D623-D9F2-4BDE-8B91-33BDC2506E1E}" srcId="{41B9A37C-8DFA-4733-A05F-A4CE18641563}" destId="{4E4F2B6B-E6CF-4D38-A321-2E360E82556A}" srcOrd="2" destOrd="0" parTransId="{B9E1A141-A1A8-4D5C-9A62-D37D335BAD63}" sibTransId="{103CBAF8-B14F-4E69-A3BB-40EEA39346F1}"/>
    <dgm:cxn modelId="{0781EBEC-182E-4EC9-B61A-10EB149B9759}" type="presOf" srcId="{0A78EC77-5825-46F3-A51D-1F5D3A15BA4E}" destId="{0BD7417D-9504-41D5-AC5E-6641A7D80624}" srcOrd="0" destOrd="2" presId="urn:microsoft.com/office/officeart/2005/8/layout/hList1"/>
    <dgm:cxn modelId="{0BAA851E-B486-46AF-91A0-820ABF1138B5}" type="presOf" srcId="{D1DAE414-4F21-414E-AEFD-95B6E64E4D19}" destId="{060DF9D2-766B-48E4-8A7D-0705ECCC627E}" srcOrd="0" destOrd="1" presId="urn:microsoft.com/office/officeart/2005/8/layout/hList1"/>
    <dgm:cxn modelId="{BACE179D-97AB-4E8B-8D28-C72992B4241D}" srcId="{CFE4321A-808C-4EA2-96F2-7018B39C9C36}" destId="{701963EF-E525-4F81-A50A-375F0AA50555}" srcOrd="0" destOrd="0" parTransId="{49B7BF03-D7D7-4ACF-BE0B-EDE1256AB968}" sibTransId="{AFF9657A-E217-4F48-9510-8804CB65BE60}"/>
    <dgm:cxn modelId="{B0BD9B2D-17B8-4041-BF70-9FB50CC98B50}" type="presOf" srcId="{246928FD-2660-4DA9-9341-D000981801EB}" destId="{0BD7417D-9504-41D5-AC5E-6641A7D80624}" srcOrd="0" destOrd="1" presId="urn:microsoft.com/office/officeart/2005/8/layout/hList1"/>
    <dgm:cxn modelId="{F8121FC2-EA6F-4911-ACB2-415AD302BBBF}" srcId="{A7B42411-113F-44D8-9564-AFD262DB35C0}" destId="{2CE2DA51-B3DF-4D4D-BF7C-D834991B2EE5}" srcOrd="0" destOrd="0" parTransId="{4DFAA294-4658-4E38-9C54-C7769CAFF42A}" sibTransId="{25CE0CE7-685C-4779-B7D5-5BEF230036DC}"/>
    <dgm:cxn modelId="{36B5352F-4AC1-4B26-AEE6-9801E4641011}" type="presOf" srcId="{83A392C1-E6A5-4156-A996-0204D23D0633}" destId="{060DF9D2-766B-48E4-8A7D-0705ECCC627E}" srcOrd="0" destOrd="3" presId="urn:microsoft.com/office/officeart/2005/8/layout/hList1"/>
    <dgm:cxn modelId="{40964AE9-D341-4514-9A37-DF197D2E1600}" type="presOf" srcId="{14CBA02B-6F04-4569-AF9A-1DE9D5530ED8}" destId="{0BD7417D-9504-41D5-AC5E-6641A7D80624}" srcOrd="0" destOrd="0" presId="urn:microsoft.com/office/officeart/2005/8/layout/hList1"/>
    <dgm:cxn modelId="{957B1246-1A6F-49D6-9B1A-7F7248489043}" srcId="{CFE4321A-808C-4EA2-96F2-7018B39C9C36}" destId="{E43A36BA-178A-4B2D-BD77-F4B3A5CA4B67}" srcOrd="2" destOrd="0" parTransId="{ABD195E5-9F0A-47CC-9CAD-E728208CC4F2}" sibTransId="{7FA9FEAA-4613-4E16-BEF3-637A5474E311}"/>
    <dgm:cxn modelId="{F5BC53EE-3277-4E89-B5DD-9BE646280D13}" srcId="{4E4F2B6B-E6CF-4D38-A321-2E360E82556A}" destId="{0A78EC77-5825-46F3-A51D-1F5D3A15BA4E}" srcOrd="2" destOrd="0" parTransId="{438D5C08-9296-424E-8B96-22C799BA2D97}" sibTransId="{E0B45ADE-93A1-44F7-AEC3-59A216FD9FF9}"/>
    <dgm:cxn modelId="{D7F69E69-4BEA-44AB-BB7C-E43B28F602C0}" type="presOf" srcId="{701963EF-E525-4F81-A50A-375F0AA50555}" destId="{060DF9D2-766B-48E4-8A7D-0705ECCC627E}" srcOrd="0" destOrd="0" presId="urn:microsoft.com/office/officeart/2005/8/layout/hList1"/>
    <dgm:cxn modelId="{9A9DF668-B4DE-476F-A97C-FC64BEECAABD}" srcId="{CFE4321A-808C-4EA2-96F2-7018B39C9C36}" destId="{83A392C1-E6A5-4156-A996-0204D23D0633}" srcOrd="3" destOrd="0" parTransId="{CDC76690-43AD-4D1C-A66B-42202BA6CB69}" sibTransId="{0BD9BD1E-80C3-4215-8EAF-843274AD7569}"/>
    <dgm:cxn modelId="{A6039493-6CD2-40FD-A66C-1A87FCB1552F}" srcId="{4E4F2B6B-E6CF-4D38-A321-2E360E82556A}" destId="{14CBA02B-6F04-4569-AF9A-1DE9D5530ED8}" srcOrd="0" destOrd="0" parTransId="{E1FD358D-1A04-41A0-9803-2EAD74DD96F0}" sibTransId="{03AB78B9-A008-4E09-9EFD-70DDDA96F251}"/>
    <dgm:cxn modelId="{599F181A-0BD9-4837-B0AC-DE67FCBB7FA3}" type="presParOf" srcId="{6AABEB01-89D7-4F86-ABCB-5A90D59D9BB1}" destId="{29DB0DF8-6CE2-4254-BDA7-CBBF34099E0B}" srcOrd="0" destOrd="0" presId="urn:microsoft.com/office/officeart/2005/8/layout/hList1"/>
    <dgm:cxn modelId="{632F34EE-83CB-483A-BE72-31907BB7030B}" type="presParOf" srcId="{29DB0DF8-6CE2-4254-BDA7-CBBF34099E0B}" destId="{C579A64F-9485-47E4-92BB-5AF24617DB26}" srcOrd="0" destOrd="0" presId="urn:microsoft.com/office/officeart/2005/8/layout/hList1"/>
    <dgm:cxn modelId="{3DA69577-9CB1-4AFF-9D8B-49689F348982}" type="presParOf" srcId="{29DB0DF8-6CE2-4254-BDA7-CBBF34099E0B}" destId="{FF0E132F-8609-4EAB-AFAE-55BD67366706}" srcOrd="1" destOrd="0" presId="urn:microsoft.com/office/officeart/2005/8/layout/hList1"/>
    <dgm:cxn modelId="{030A9F14-04E2-42DF-871E-133E90ECD165}" type="presParOf" srcId="{6AABEB01-89D7-4F86-ABCB-5A90D59D9BB1}" destId="{EBFD12E3-E79D-47DF-B20B-FBC118831213}" srcOrd="1" destOrd="0" presId="urn:microsoft.com/office/officeart/2005/8/layout/hList1"/>
    <dgm:cxn modelId="{A6EF5E75-B5A3-406B-8C97-89B2279580E1}" type="presParOf" srcId="{6AABEB01-89D7-4F86-ABCB-5A90D59D9BB1}" destId="{353E9792-00AE-4DD5-812D-2ADF3BCA1F77}" srcOrd="2" destOrd="0" presId="urn:microsoft.com/office/officeart/2005/8/layout/hList1"/>
    <dgm:cxn modelId="{F5161E58-E4B8-4567-B7D8-98B1E9963A50}" type="presParOf" srcId="{353E9792-00AE-4DD5-812D-2ADF3BCA1F77}" destId="{5BBC7E82-E27F-4CD8-BCF0-B01C2B49272A}" srcOrd="0" destOrd="0" presId="urn:microsoft.com/office/officeart/2005/8/layout/hList1"/>
    <dgm:cxn modelId="{B3774E6D-DB9D-4DF0-BC8F-B30F693831BC}" type="presParOf" srcId="{353E9792-00AE-4DD5-812D-2ADF3BCA1F77}" destId="{060DF9D2-766B-48E4-8A7D-0705ECCC627E}" srcOrd="1" destOrd="0" presId="urn:microsoft.com/office/officeart/2005/8/layout/hList1"/>
    <dgm:cxn modelId="{440B1270-EDB2-4431-BCE0-C3F0302B71A6}" type="presParOf" srcId="{6AABEB01-89D7-4F86-ABCB-5A90D59D9BB1}" destId="{8E296D1D-107A-4045-9FF9-03C96DDA10E5}" srcOrd="3" destOrd="0" presId="urn:microsoft.com/office/officeart/2005/8/layout/hList1"/>
    <dgm:cxn modelId="{86BFB4EF-23B8-4D01-98AA-04876C6F112B}" type="presParOf" srcId="{6AABEB01-89D7-4F86-ABCB-5A90D59D9BB1}" destId="{1E9778B3-A6D8-4433-9CCB-54187AA7FE58}" srcOrd="4" destOrd="0" presId="urn:microsoft.com/office/officeart/2005/8/layout/hList1"/>
    <dgm:cxn modelId="{A0ED67DA-B77F-461F-9C06-6849B29C52F0}" type="presParOf" srcId="{1E9778B3-A6D8-4433-9CCB-54187AA7FE58}" destId="{270C8C8B-D230-4AC8-B4C6-CC37EE3966E2}" srcOrd="0" destOrd="0" presId="urn:microsoft.com/office/officeart/2005/8/layout/hList1"/>
    <dgm:cxn modelId="{017333C3-7F96-462D-AF60-5FA9BDB706CE}" type="presParOf" srcId="{1E9778B3-A6D8-4433-9CCB-54187AA7FE58}" destId="{0BD7417D-9504-41D5-AC5E-6641A7D8062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065CDA-D565-488D-B2A2-1BB62FC2E6AB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hr-HR"/>
        </a:p>
      </dgm:t>
    </dgm:pt>
    <dgm:pt modelId="{0FEF8B6A-D2BA-429C-865E-7F2F86737C7D}">
      <dgm:prSet phldrT="[Tekst]" custT="1"/>
      <dgm:spPr/>
      <dgm:t>
        <a:bodyPr/>
        <a:lstStyle/>
        <a:p>
          <a:r>
            <a:rPr lang="hr-HR" sz="1800" b="0" dirty="0" smtClean="0"/>
            <a:t>Odluka o energetskoj obnovi VSZ - natpolovična većina glasova suvlasnika zgrade koja se računa po suvlasničkim dijelovima i po broju suvlasnika</a:t>
          </a:r>
        </a:p>
      </dgm:t>
    </dgm:pt>
    <dgm:pt modelId="{DA4759ED-C297-4EDE-97FA-F6E83006D666}" type="parTrans" cxnId="{CD846267-51DD-4E30-94BD-FD7694D955E1}">
      <dgm:prSet/>
      <dgm:spPr/>
      <dgm:t>
        <a:bodyPr/>
        <a:lstStyle/>
        <a:p>
          <a:endParaRPr lang="hr-HR"/>
        </a:p>
      </dgm:t>
    </dgm:pt>
    <dgm:pt modelId="{F6961829-14ED-4A4D-8744-2E560202662E}" type="sibTrans" cxnId="{CD846267-51DD-4E30-94BD-FD7694D955E1}">
      <dgm:prSet/>
      <dgm:spPr/>
      <dgm:t>
        <a:bodyPr/>
        <a:lstStyle/>
        <a:p>
          <a:endParaRPr lang="hr-HR"/>
        </a:p>
      </dgm:t>
    </dgm:pt>
    <dgm:pt modelId="{7CF7EC1F-3D58-4B6B-AB26-0770C3ED7CF1}">
      <dgm:prSet phldrT="[Tekst]" custT="1"/>
      <dgm:spPr/>
      <dgm:t>
        <a:bodyPr/>
        <a:lstStyle/>
        <a:p>
          <a:r>
            <a:rPr lang="hr-HR" sz="1800" b="0" dirty="0" smtClean="0"/>
            <a:t>Ovlašteni predstavnik suvlasnika zgrade ili upravitelj zgrade u ime svih suvlasnika podnosi projektnu prijavu na PDP u PT2</a:t>
          </a:r>
        </a:p>
      </dgm:t>
    </dgm:pt>
    <dgm:pt modelId="{D7C23A3F-BECC-4294-B081-4DF548C10222}" type="parTrans" cxnId="{A8ED8AE5-2419-45AB-A0BF-BE3D5C2A1A06}">
      <dgm:prSet/>
      <dgm:spPr/>
      <dgm:t>
        <a:bodyPr/>
        <a:lstStyle/>
        <a:p>
          <a:endParaRPr lang="hr-HR"/>
        </a:p>
      </dgm:t>
    </dgm:pt>
    <dgm:pt modelId="{9D69451D-C06A-4465-955D-A022FDDAC76B}" type="sibTrans" cxnId="{A8ED8AE5-2419-45AB-A0BF-BE3D5C2A1A06}">
      <dgm:prSet/>
      <dgm:spPr/>
      <dgm:t>
        <a:bodyPr/>
        <a:lstStyle/>
        <a:p>
          <a:endParaRPr lang="hr-HR"/>
        </a:p>
      </dgm:t>
    </dgm:pt>
    <dgm:pt modelId="{383934AA-D03B-4558-94B8-0A06432D37F3}">
      <dgm:prSet phldrT="[Tekst]" custT="1"/>
      <dgm:spPr/>
      <dgm:t>
        <a:bodyPr/>
        <a:lstStyle/>
        <a:p>
          <a:r>
            <a:rPr lang="hr-HR" sz="2400" b="1" dirty="0" smtClean="0"/>
            <a:t>FZOEU pomaže prijaviteljima u pripremi projektnog prijedloga</a:t>
          </a:r>
        </a:p>
      </dgm:t>
    </dgm:pt>
    <dgm:pt modelId="{C04ACCEE-873C-417D-AF7D-EB85F3BCEDCB}" type="parTrans" cxnId="{2C74E1EB-460E-4DF0-9ABD-7B584B6AEE75}">
      <dgm:prSet/>
      <dgm:spPr/>
      <dgm:t>
        <a:bodyPr/>
        <a:lstStyle/>
        <a:p>
          <a:endParaRPr lang="hr-HR"/>
        </a:p>
      </dgm:t>
    </dgm:pt>
    <dgm:pt modelId="{2B2AB86E-AEE6-46DE-9BBB-5ACB5D74AC49}" type="sibTrans" cxnId="{2C74E1EB-460E-4DF0-9ABD-7B584B6AEE75}">
      <dgm:prSet/>
      <dgm:spPr/>
      <dgm:t>
        <a:bodyPr/>
        <a:lstStyle/>
        <a:p>
          <a:endParaRPr lang="hr-HR"/>
        </a:p>
      </dgm:t>
    </dgm:pt>
    <dgm:pt modelId="{5E0F8CED-5069-413A-B628-4BBB156BAFC9}">
      <dgm:prSet phldrT="[Tekst]" custT="1"/>
      <dgm:spPr/>
      <dgm:t>
        <a:bodyPr/>
        <a:lstStyle/>
        <a:p>
          <a:r>
            <a:rPr lang="hr-HR" sz="1800" b="0" dirty="0" smtClean="0"/>
            <a:t>Predstavnik suvlasnika je ovlašten za suvlasnika, a upravitelj zgrade je ovlašten za upravljanje zgradom</a:t>
          </a:r>
        </a:p>
      </dgm:t>
    </dgm:pt>
    <dgm:pt modelId="{2C5AB34B-D096-4D95-8605-9F5EC6B1D52B}" type="parTrans" cxnId="{468BD521-5701-4204-8C50-FD84CB1A66CC}">
      <dgm:prSet/>
      <dgm:spPr/>
      <dgm:t>
        <a:bodyPr/>
        <a:lstStyle/>
        <a:p>
          <a:endParaRPr lang="hr-HR"/>
        </a:p>
      </dgm:t>
    </dgm:pt>
    <dgm:pt modelId="{CEC0B475-3AD4-4E95-89EB-651F4A16849D}" type="sibTrans" cxnId="{468BD521-5701-4204-8C50-FD84CB1A66CC}">
      <dgm:prSet/>
      <dgm:spPr/>
      <dgm:t>
        <a:bodyPr/>
        <a:lstStyle/>
        <a:p>
          <a:endParaRPr lang="hr-HR"/>
        </a:p>
      </dgm:t>
    </dgm:pt>
    <dgm:pt modelId="{882E2386-8C2E-4AEE-84ED-9DA62EDC20F7}" type="pres">
      <dgm:prSet presAssocID="{07065CDA-D565-488D-B2A2-1BB62FC2E6A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B5503D0-B9CB-403E-A028-82203A2775FF}" type="pres">
      <dgm:prSet presAssocID="{0FEF8B6A-D2BA-429C-865E-7F2F86737C7D}" presName="comp" presStyleCnt="0"/>
      <dgm:spPr/>
      <dgm:t>
        <a:bodyPr/>
        <a:lstStyle/>
        <a:p>
          <a:endParaRPr lang="hr-HR"/>
        </a:p>
      </dgm:t>
    </dgm:pt>
    <dgm:pt modelId="{16A2E886-4F4F-453E-A609-E66659B42BF8}" type="pres">
      <dgm:prSet presAssocID="{0FEF8B6A-D2BA-429C-865E-7F2F86737C7D}" presName="box" presStyleLbl="node1" presStyleIdx="0" presStyleCnt="4" custScaleY="108253"/>
      <dgm:spPr/>
      <dgm:t>
        <a:bodyPr/>
        <a:lstStyle/>
        <a:p>
          <a:endParaRPr lang="hr-HR"/>
        </a:p>
      </dgm:t>
    </dgm:pt>
    <dgm:pt modelId="{1BE17791-5873-4250-AD36-2794F83450F7}" type="pres">
      <dgm:prSet presAssocID="{0FEF8B6A-D2BA-429C-865E-7F2F86737C7D}" presName="img" presStyleLbl="fgImgPlace1" presStyleIdx="0" presStyleCnt="4" custFlipHor="1" custScaleX="20741" custScaleY="10022"/>
      <dgm:spPr/>
      <dgm:t>
        <a:bodyPr/>
        <a:lstStyle/>
        <a:p>
          <a:endParaRPr lang="hr-HR"/>
        </a:p>
      </dgm:t>
    </dgm:pt>
    <dgm:pt modelId="{5E638ECF-AEF8-428E-BCFA-041096625D07}" type="pres">
      <dgm:prSet presAssocID="{0FEF8B6A-D2BA-429C-865E-7F2F86737C7D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A7CC82D6-5EA2-401A-97F0-0A7050CA8390}" type="pres">
      <dgm:prSet presAssocID="{F6961829-14ED-4A4D-8744-2E560202662E}" presName="spacer" presStyleCnt="0"/>
      <dgm:spPr/>
      <dgm:t>
        <a:bodyPr/>
        <a:lstStyle/>
        <a:p>
          <a:endParaRPr lang="hr-HR"/>
        </a:p>
      </dgm:t>
    </dgm:pt>
    <dgm:pt modelId="{26E01DAB-3ED4-4365-A406-0504E7598935}" type="pres">
      <dgm:prSet presAssocID="{5E0F8CED-5069-413A-B628-4BBB156BAFC9}" presName="comp" presStyleCnt="0"/>
      <dgm:spPr/>
      <dgm:t>
        <a:bodyPr/>
        <a:lstStyle/>
        <a:p>
          <a:endParaRPr lang="hr-HR"/>
        </a:p>
      </dgm:t>
    </dgm:pt>
    <dgm:pt modelId="{8C367128-B5C2-4694-AAF3-3DE724F10149}" type="pres">
      <dgm:prSet presAssocID="{5E0F8CED-5069-413A-B628-4BBB156BAFC9}" presName="box" presStyleLbl="node1" presStyleIdx="1" presStyleCnt="4"/>
      <dgm:spPr/>
      <dgm:t>
        <a:bodyPr/>
        <a:lstStyle/>
        <a:p>
          <a:endParaRPr lang="hr-HR"/>
        </a:p>
      </dgm:t>
    </dgm:pt>
    <dgm:pt modelId="{D7BC4D93-AE82-4358-ABC9-DA8BC1BC82C4}" type="pres">
      <dgm:prSet presAssocID="{5E0F8CED-5069-413A-B628-4BBB156BAFC9}" presName="img" presStyleLbl="fgImgPlace1" presStyleIdx="1" presStyleCnt="4" custFlipVert="1" custFlipHor="1" custScaleX="11374" custScaleY="11179"/>
      <dgm:spPr/>
      <dgm:t>
        <a:bodyPr/>
        <a:lstStyle/>
        <a:p>
          <a:endParaRPr lang="hr-HR"/>
        </a:p>
      </dgm:t>
    </dgm:pt>
    <dgm:pt modelId="{BD9ABA9E-1A52-4F0F-8167-FAE8008711B1}" type="pres">
      <dgm:prSet presAssocID="{5E0F8CED-5069-413A-B628-4BBB156BAFC9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BC90811-161D-4C87-8DB3-B262A2BA8592}" type="pres">
      <dgm:prSet presAssocID="{CEC0B475-3AD4-4E95-89EB-651F4A16849D}" presName="spacer" presStyleCnt="0"/>
      <dgm:spPr/>
      <dgm:t>
        <a:bodyPr/>
        <a:lstStyle/>
        <a:p>
          <a:endParaRPr lang="hr-HR"/>
        </a:p>
      </dgm:t>
    </dgm:pt>
    <dgm:pt modelId="{C028E97F-CA99-4DA8-9ABC-FCAAE5D4952D}" type="pres">
      <dgm:prSet presAssocID="{7CF7EC1F-3D58-4B6B-AB26-0770C3ED7CF1}" presName="comp" presStyleCnt="0"/>
      <dgm:spPr/>
      <dgm:t>
        <a:bodyPr/>
        <a:lstStyle/>
        <a:p>
          <a:endParaRPr lang="hr-HR"/>
        </a:p>
      </dgm:t>
    </dgm:pt>
    <dgm:pt modelId="{7B253DBF-02AC-49D5-80D9-C4C759C4E32C}" type="pres">
      <dgm:prSet presAssocID="{7CF7EC1F-3D58-4B6B-AB26-0770C3ED7CF1}" presName="box" presStyleLbl="node1" presStyleIdx="2" presStyleCnt="4"/>
      <dgm:spPr/>
      <dgm:t>
        <a:bodyPr/>
        <a:lstStyle/>
        <a:p>
          <a:endParaRPr lang="hr-HR"/>
        </a:p>
      </dgm:t>
    </dgm:pt>
    <dgm:pt modelId="{561C676C-821F-46D2-9A2F-0F4AC987058A}" type="pres">
      <dgm:prSet presAssocID="{7CF7EC1F-3D58-4B6B-AB26-0770C3ED7CF1}" presName="img" presStyleLbl="fgImgPlace1" presStyleIdx="2" presStyleCnt="4" custFlipVert="0" custFlipHor="1" custScaleX="5222" custScaleY="5161"/>
      <dgm:spPr/>
      <dgm:t>
        <a:bodyPr/>
        <a:lstStyle/>
        <a:p>
          <a:endParaRPr lang="hr-HR"/>
        </a:p>
      </dgm:t>
    </dgm:pt>
    <dgm:pt modelId="{A75B9271-91BD-4ED8-8B40-BBD4B2ADFF21}" type="pres">
      <dgm:prSet presAssocID="{7CF7EC1F-3D58-4B6B-AB26-0770C3ED7CF1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0D5C03F-4B1C-408C-BD99-2954AAD81533}" type="pres">
      <dgm:prSet presAssocID="{9D69451D-C06A-4465-955D-A022FDDAC76B}" presName="spacer" presStyleCnt="0"/>
      <dgm:spPr/>
      <dgm:t>
        <a:bodyPr/>
        <a:lstStyle/>
        <a:p>
          <a:endParaRPr lang="hr-HR"/>
        </a:p>
      </dgm:t>
    </dgm:pt>
    <dgm:pt modelId="{83A4543F-0AD4-4B48-8B1D-1CDC09397308}" type="pres">
      <dgm:prSet presAssocID="{383934AA-D03B-4558-94B8-0A06432D37F3}" presName="comp" presStyleCnt="0"/>
      <dgm:spPr/>
      <dgm:t>
        <a:bodyPr/>
        <a:lstStyle/>
        <a:p>
          <a:endParaRPr lang="hr-HR"/>
        </a:p>
      </dgm:t>
    </dgm:pt>
    <dgm:pt modelId="{E09F3730-D5B4-4549-8564-CF457CCADC4B}" type="pres">
      <dgm:prSet presAssocID="{383934AA-D03B-4558-94B8-0A06432D37F3}" presName="box" presStyleLbl="node1" presStyleIdx="3" presStyleCnt="4"/>
      <dgm:spPr/>
      <dgm:t>
        <a:bodyPr/>
        <a:lstStyle/>
        <a:p>
          <a:endParaRPr lang="hr-HR"/>
        </a:p>
      </dgm:t>
    </dgm:pt>
    <dgm:pt modelId="{49A30FC5-5231-4164-A0DA-0A83554D0DF3}" type="pres">
      <dgm:prSet presAssocID="{383934AA-D03B-4558-94B8-0A06432D37F3}" presName="img" presStyleLbl="fgImgPlace1" presStyleIdx="3" presStyleCnt="4" custFlipHor="1" custScaleX="4629" custScaleY="5517"/>
      <dgm:spPr/>
      <dgm:t>
        <a:bodyPr/>
        <a:lstStyle/>
        <a:p>
          <a:endParaRPr lang="hr-HR"/>
        </a:p>
      </dgm:t>
    </dgm:pt>
    <dgm:pt modelId="{B2856401-B69A-424E-A075-2588F2489A74}" type="pres">
      <dgm:prSet presAssocID="{383934AA-D03B-4558-94B8-0A06432D37F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DBA4911-AB7F-401D-ABBC-DFF3CE8E10C8}" type="presOf" srcId="{5E0F8CED-5069-413A-B628-4BBB156BAFC9}" destId="{BD9ABA9E-1A52-4F0F-8167-FAE8008711B1}" srcOrd="1" destOrd="0" presId="urn:microsoft.com/office/officeart/2005/8/layout/vList4"/>
    <dgm:cxn modelId="{BF36161B-01BE-46DE-B9E1-399E7C78F5E4}" type="presOf" srcId="{383934AA-D03B-4558-94B8-0A06432D37F3}" destId="{E09F3730-D5B4-4549-8564-CF457CCADC4B}" srcOrd="0" destOrd="0" presId="urn:microsoft.com/office/officeart/2005/8/layout/vList4"/>
    <dgm:cxn modelId="{C8BCD95D-55D0-47C6-91C2-7763164470BF}" type="presOf" srcId="{7CF7EC1F-3D58-4B6B-AB26-0770C3ED7CF1}" destId="{A75B9271-91BD-4ED8-8B40-BBD4B2ADFF21}" srcOrd="1" destOrd="0" presId="urn:microsoft.com/office/officeart/2005/8/layout/vList4"/>
    <dgm:cxn modelId="{560C5C71-73A5-400D-8FA1-46AE83C5E9A7}" type="presOf" srcId="{5E0F8CED-5069-413A-B628-4BBB156BAFC9}" destId="{8C367128-B5C2-4694-AAF3-3DE724F10149}" srcOrd="0" destOrd="0" presId="urn:microsoft.com/office/officeart/2005/8/layout/vList4"/>
    <dgm:cxn modelId="{62A39AA4-9E97-45AF-9CD1-D7FCEE4DADB3}" type="presOf" srcId="{0FEF8B6A-D2BA-429C-865E-7F2F86737C7D}" destId="{5E638ECF-AEF8-428E-BCFA-041096625D07}" srcOrd="1" destOrd="0" presId="urn:microsoft.com/office/officeart/2005/8/layout/vList4"/>
    <dgm:cxn modelId="{61C5AD10-0133-4CBA-AA02-C9C653FAEE5C}" type="presOf" srcId="{07065CDA-D565-488D-B2A2-1BB62FC2E6AB}" destId="{882E2386-8C2E-4AEE-84ED-9DA62EDC20F7}" srcOrd="0" destOrd="0" presId="urn:microsoft.com/office/officeart/2005/8/layout/vList4"/>
    <dgm:cxn modelId="{2C74E1EB-460E-4DF0-9ABD-7B584B6AEE75}" srcId="{07065CDA-D565-488D-B2A2-1BB62FC2E6AB}" destId="{383934AA-D03B-4558-94B8-0A06432D37F3}" srcOrd="3" destOrd="0" parTransId="{C04ACCEE-873C-417D-AF7D-EB85F3BCEDCB}" sibTransId="{2B2AB86E-AEE6-46DE-9BBB-5ACB5D74AC49}"/>
    <dgm:cxn modelId="{46F28C1C-58F6-4452-8060-BC8FF65D99BB}" type="presOf" srcId="{0FEF8B6A-D2BA-429C-865E-7F2F86737C7D}" destId="{16A2E886-4F4F-453E-A609-E66659B42BF8}" srcOrd="0" destOrd="0" presId="urn:microsoft.com/office/officeart/2005/8/layout/vList4"/>
    <dgm:cxn modelId="{A8ED8AE5-2419-45AB-A0BF-BE3D5C2A1A06}" srcId="{07065CDA-D565-488D-B2A2-1BB62FC2E6AB}" destId="{7CF7EC1F-3D58-4B6B-AB26-0770C3ED7CF1}" srcOrd="2" destOrd="0" parTransId="{D7C23A3F-BECC-4294-B081-4DF548C10222}" sibTransId="{9D69451D-C06A-4465-955D-A022FDDAC76B}"/>
    <dgm:cxn modelId="{468BD521-5701-4204-8C50-FD84CB1A66CC}" srcId="{07065CDA-D565-488D-B2A2-1BB62FC2E6AB}" destId="{5E0F8CED-5069-413A-B628-4BBB156BAFC9}" srcOrd="1" destOrd="0" parTransId="{2C5AB34B-D096-4D95-8605-9F5EC6B1D52B}" sibTransId="{CEC0B475-3AD4-4E95-89EB-651F4A16849D}"/>
    <dgm:cxn modelId="{22100E0D-4074-497D-8E26-5DB6962D72E2}" type="presOf" srcId="{7CF7EC1F-3D58-4B6B-AB26-0770C3ED7CF1}" destId="{7B253DBF-02AC-49D5-80D9-C4C759C4E32C}" srcOrd="0" destOrd="0" presId="urn:microsoft.com/office/officeart/2005/8/layout/vList4"/>
    <dgm:cxn modelId="{5CD75681-A412-45FE-BDFC-6AA3288F1916}" type="presOf" srcId="{383934AA-D03B-4558-94B8-0A06432D37F3}" destId="{B2856401-B69A-424E-A075-2588F2489A74}" srcOrd="1" destOrd="0" presId="urn:microsoft.com/office/officeart/2005/8/layout/vList4"/>
    <dgm:cxn modelId="{CD846267-51DD-4E30-94BD-FD7694D955E1}" srcId="{07065CDA-D565-488D-B2A2-1BB62FC2E6AB}" destId="{0FEF8B6A-D2BA-429C-865E-7F2F86737C7D}" srcOrd="0" destOrd="0" parTransId="{DA4759ED-C297-4EDE-97FA-F6E83006D666}" sibTransId="{F6961829-14ED-4A4D-8744-2E560202662E}"/>
    <dgm:cxn modelId="{3AB244BA-6377-44EF-88BE-8A269EC66C60}" type="presParOf" srcId="{882E2386-8C2E-4AEE-84ED-9DA62EDC20F7}" destId="{6B5503D0-B9CB-403E-A028-82203A2775FF}" srcOrd="0" destOrd="0" presId="urn:microsoft.com/office/officeart/2005/8/layout/vList4"/>
    <dgm:cxn modelId="{E7DC1F25-33D7-4CFD-815F-36764EBCEFE5}" type="presParOf" srcId="{6B5503D0-B9CB-403E-A028-82203A2775FF}" destId="{16A2E886-4F4F-453E-A609-E66659B42BF8}" srcOrd="0" destOrd="0" presId="urn:microsoft.com/office/officeart/2005/8/layout/vList4"/>
    <dgm:cxn modelId="{590A445F-C9AC-4104-9922-1299FE5A1644}" type="presParOf" srcId="{6B5503D0-B9CB-403E-A028-82203A2775FF}" destId="{1BE17791-5873-4250-AD36-2794F83450F7}" srcOrd="1" destOrd="0" presId="urn:microsoft.com/office/officeart/2005/8/layout/vList4"/>
    <dgm:cxn modelId="{A9156BD2-B51A-4533-B4BB-FC26CAC8D93A}" type="presParOf" srcId="{6B5503D0-B9CB-403E-A028-82203A2775FF}" destId="{5E638ECF-AEF8-428E-BCFA-041096625D07}" srcOrd="2" destOrd="0" presId="urn:microsoft.com/office/officeart/2005/8/layout/vList4"/>
    <dgm:cxn modelId="{720E8CEB-4771-417F-A6E0-F326A71C0DD4}" type="presParOf" srcId="{882E2386-8C2E-4AEE-84ED-9DA62EDC20F7}" destId="{A7CC82D6-5EA2-401A-97F0-0A7050CA8390}" srcOrd="1" destOrd="0" presId="urn:microsoft.com/office/officeart/2005/8/layout/vList4"/>
    <dgm:cxn modelId="{1C17EE7B-AC92-4E3B-8B53-867F52E49511}" type="presParOf" srcId="{882E2386-8C2E-4AEE-84ED-9DA62EDC20F7}" destId="{26E01DAB-3ED4-4365-A406-0504E7598935}" srcOrd="2" destOrd="0" presId="urn:microsoft.com/office/officeart/2005/8/layout/vList4"/>
    <dgm:cxn modelId="{0D464781-2651-48C1-939C-2CACC85AF62D}" type="presParOf" srcId="{26E01DAB-3ED4-4365-A406-0504E7598935}" destId="{8C367128-B5C2-4694-AAF3-3DE724F10149}" srcOrd="0" destOrd="0" presId="urn:microsoft.com/office/officeart/2005/8/layout/vList4"/>
    <dgm:cxn modelId="{4C3BFFC8-D94F-4B01-A4FC-5B62D19DA19B}" type="presParOf" srcId="{26E01DAB-3ED4-4365-A406-0504E7598935}" destId="{D7BC4D93-AE82-4358-ABC9-DA8BC1BC82C4}" srcOrd="1" destOrd="0" presId="urn:microsoft.com/office/officeart/2005/8/layout/vList4"/>
    <dgm:cxn modelId="{284357E8-0249-49A8-8643-7C9F859ABA55}" type="presParOf" srcId="{26E01DAB-3ED4-4365-A406-0504E7598935}" destId="{BD9ABA9E-1A52-4F0F-8167-FAE8008711B1}" srcOrd="2" destOrd="0" presId="urn:microsoft.com/office/officeart/2005/8/layout/vList4"/>
    <dgm:cxn modelId="{FFDEB984-617D-47F6-8788-B912D07D02C7}" type="presParOf" srcId="{882E2386-8C2E-4AEE-84ED-9DA62EDC20F7}" destId="{3BC90811-161D-4C87-8DB3-B262A2BA8592}" srcOrd="3" destOrd="0" presId="urn:microsoft.com/office/officeart/2005/8/layout/vList4"/>
    <dgm:cxn modelId="{E4B134BC-ECFE-4387-BC98-7639715C08DD}" type="presParOf" srcId="{882E2386-8C2E-4AEE-84ED-9DA62EDC20F7}" destId="{C028E97F-CA99-4DA8-9ABC-FCAAE5D4952D}" srcOrd="4" destOrd="0" presId="urn:microsoft.com/office/officeart/2005/8/layout/vList4"/>
    <dgm:cxn modelId="{19B04AA0-F822-4E35-9D1E-855E323937A6}" type="presParOf" srcId="{C028E97F-CA99-4DA8-9ABC-FCAAE5D4952D}" destId="{7B253DBF-02AC-49D5-80D9-C4C759C4E32C}" srcOrd="0" destOrd="0" presId="urn:microsoft.com/office/officeart/2005/8/layout/vList4"/>
    <dgm:cxn modelId="{259C08F1-A424-46AF-8AF8-529D38D19EC3}" type="presParOf" srcId="{C028E97F-CA99-4DA8-9ABC-FCAAE5D4952D}" destId="{561C676C-821F-46D2-9A2F-0F4AC987058A}" srcOrd="1" destOrd="0" presId="urn:microsoft.com/office/officeart/2005/8/layout/vList4"/>
    <dgm:cxn modelId="{2556BAAA-E8FB-4E2D-B643-8AD5CCCC8AD0}" type="presParOf" srcId="{C028E97F-CA99-4DA8-9ABC-FCAAE5D4952D}" destId="{A75B9271-91BD-4ED8-8B40-BBD4B2ADFF21}" srcOrd="2" destOrd="0" presId="urn:microsoft.com/office/officeart/2005/8/layout/vList4"/>
    <dgm:cxn modelId="{7746B67B-14D5-49B2-9428-D25DC1681F64}" type="presParOf" srcId="{882E2386-8C2E-4AEE-84ED-9DA62EDC20F7}" destId="{10D5C03F-4B1C-408C-BD99-2954AAD81533}" srcOrd="5" destOrd="0" presId="urn:microsoft.com/office/officeart/2005/8/layout/vList4"/>
    <dgm:cxn modelId="{1D607F0C-AA3A-4F61-A227-E8D36DC5332A}" type="presParOf" srcId="{882E2386-8C2E-4AEE-84ED-9DA62EDC20F7}" destId="{83A4543F-0AD4-4B48-8B1D-1CDC09397308}" srcOrd="6" destOrd="0" presId="urn:microsoft.com/office/officeart/2005/8/layout/vList4"/>
    <dgm:cxn modelId="{C7623768-E535-4F27-A18A-529CF68880B4}" type="presParOf" srcId="{83A4543F-0AD4-4B48-8B1D-1CDC09397308}" destId="{E09F3730-D5B4-4549-8564-CF457CCADC4B}" srcOrd="0" destOrd="0" presId="urn:microsoft.com/office/officeart/2005/8/layout/vList4"/>
    <dgm:cxn modelId="{913E8894-56CB-4133-B6FF-A0E8E1C6F199}" type="presParOf" srcId="{83A4543F-0AD4-4B48-8B1D-1CDC09397308}" destId="{49A30FC5-5231-4164-A0DA-0A83554D0DF3}" srcOrd="1" destOrd="0" presId="urn:microsoft.com/office/officeart/2005/8/layout/vList4"/>
    <dgm:cxn modelId="{52422A3F-3950-47EC-A654-EC70195CDC47}" type="presParOf" srcId="{83A4543F-0AD4-4B48-8B1D-1CDC09397308}" destId="{B2856401-B69A-424E-A075-2588F2489A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9122CD-54B2-463B-8E52-1A9735C6A6D2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</dgm:pt>
    <dgm:pt modelId="{E9D538F7-A7D9-45BA-AF01-27E492283208}">
      <dgm:prSet phldrT="[Tekst]" custT="1"/>
      <dgm:spPr/>
      <dgm:t>
        <a:bodyPr/>
        <a:lstStyle/>
        <a:p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OBRAZAC FZOEU  - PROVJERA PRIHVATLJIVOSTI PROJEKTA</a:t>
          </a:r>
          <a:endParaRPr lang="hr-H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700C4B4-F7A7-406E-B0DF-E5E041009F6F}" type="parTrans" cxnId="{AC1816FD-8536-4654-B8A3-EC42E82BC698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4CBC70-782D-402B-B059-1BFD9D25B738}" type="sibTrans" cxnId="{AC1816FD-8536-4654-B8A3-EC42E82BC698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2341B5-DA7C-46AB-BFDB-B95F7CCC4E17}">
      <dgm:prSet phldrT="[Tekst]" custT="1"/>
      <dgm:spPr/>
      <dgm:t>
        <a:bodyPr/>
        <a:lstStyle/>
        <a:p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INDIVIDUALNE KONZULTACIJE</a:t>
          </a:r>
          <a:endParaRPr lang="hr-H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3E3278-DE33-4A0C-A5D5-99F4AD9C86C2}" type="parTrans" cxnId="{C3730F9F-60BF-4E67-B9E0-9EF4AB4AE9EF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11E764-F537-40BD-B534-2204F32A78E7}" type="sibTrans" cxnId="{C3730F9F-60BF-4E67-B9E0-9EF4AB4AE9EF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2B4BA0-7688-4F6E-9C13-62AB90FF3D73}">
      <dgm:prSet phldrT="[Tekst]" custT="1"/>
      <dgm:spPr/>
      <dgm:t>
        <a:bodyPr/>
        <a:lstStyle/>
        <a:p>
          <a:r>
            <a:rPr lang="hr-H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DOSTAVA </a:t>
          </a:r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DOKUMENTACIJE</a:t>
          </a:r>
          <a:r>
            <a:rPr lang="hr-H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ELEKTRONSKOM </a:t>
          </a:r>
          <a:r>
            <a:rPr lang="hr-HR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OBLIKU</a:t>
          </a:r>
          <a:endParaRPr lang="hr-HR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AF70DB-E0A4-4138-8C53-42AAE6B2909D}" type="parTrans" cxnId="{5073922D-1898-4BC4-961A-3A1134086C55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662919-D226-4C72-A3A4-016AE3E480B9}" type="sibTrans" cxnId="{5073922D-1898-4BC4-961A-3A1134086C55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F2BB07-F7C9-4FF2-987F-FC43E86D8BF1}">
      <dgm:prSet phldrT="[Tekst]" custT="1"/>
      <dgm:spPr/>
      <dgm:t>
        <a:bodyPr/>
        <a:lstStyle/>
        <a:p>
          <a:r>
            <a:rPr lang="hr-HR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IZJAVA FZOEU O SPREMNOSTI PROJEKTNOG PRIJEDLOGA</a:t>
          </a:r>
          <a:endParaRPr lang="hr-H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FA64D6-C1EE-4A89-BF19-EA4009C3E94A}" type="parTrans" cxnId="{108643EB-2884-4546-9AC0-FCBCB2E929CD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7DBBB0-F1E1-4D0E-B73A-92FC1E57F3DE}" type="sibTrans" cxnId="{108643EB-2884-4546-9AC0-FCBCB2E929CD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4AB6C5-6824-4B66-8027-437BBF5FA9EB}">
      <dgm:prSet phldrT="[Tekst]" custT="1"/>
      <dgm:spPr/>
      <dgm:t>
        <a:bodyPr/>
        <a:lstStyle/>
        <a:p>
          <a:r>
            <a:rPr lang="hr-H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PRIJAVA</a:t>
          </a:r>
          <a:endParaRPr lang="hr-HR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DB2F0B-5EA5-4443-84C0-9BB06560780B}" type="parTrans" cxnId="{E13A15A8-D419-4C4D-BB21-7D20216DF1A7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9E579D-493F-442A-AD23-0EF8D6FDCAE3}" type="sibTrans" cxnId="{E13A15A8-D419-4C4D-BB21-7D20216DF1A7}">
      <dgm:prSet/>
      <dgm:spPr/>
      <dgm:t>
        <a:bodyPr/>
        <a:lstStyle/>
        <a:p>
          <a:endParaRPr lang="hr-HR" sz="2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CF4B4C-EEA0-49F5-9432-BFDB2334FB2E}" type="pres">
      <dgm:prSet presAssocID="{D19122CD-54B2-463B-8E52-1A9735C6A6D2}" presName="CompostProcess" presStyleCnt="0">
        <dgm:presLayoutVars>
          <dgm:dir/>
          <dgm:resizeHandles val="exact"/>
        </dgm:presLayoutVars>
      </dgm:prSet>
      <dgm:spPr/>
    </dgm:pt>
    <dgm:pt modelId="{30DDE2F9-D722-4EE9-9D65-5683A0082A06}" type="pres">
      <dgm:prSet presAssocID="{D19122CD-54B2-463B-8E52-1A9735C6A6D2}" presName="arrow" presStyleLbl="bgShp" presStyleIdx="0" presStyleCnt="1" custScaleX="117647"/>
      <dgm:spPr/>
    </dgm:pt>
    <dgm:pt modelId="{87916235-B329-4110-8B00-9EF88B4D407F}" type="pres">
      <dgm:prSet presAssocID="{D19122CD-54B2-463B-8E52-1A9735C6A6D2}" presName="linearProcess" presStyleCnt="0"/>
      <dgm:spPr/>
    </dgm:pt>
    <dgm:pt modelId="{3B037B2D-57C6-4951-AE76-B581B989A2CA}" type="pres">
      <dgm:prSet presAssocID="{E9D538F7-A7D9-45BA-AF01-27E492283208}" presName="textNode" presStyleLbl="node1" presStyleIdx="0" presStyleCnt="5" custScaleX="199688" custLinFactNeighborX="-98808" custLinFactNeighborY="143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22C13DC-1ABF-4CF9-94F4-DBEBA7ADACC8}" type="pres">
      <dgm:prSet presAssocID="{834CBC70-782D-402B-B059-1BFD9D25B738}" presName="sibTrans" presStyleCnt="0"/>
      <dgm:spPr/>
    </dgm:pt>
    <dgm:pt modelId="{D43D39F0-346F-4978-8728-C9AF99E260CA}" type="pres">
      <dgm:prSet presAssocID="{C82341B5-DA7C-46AB-BFDB-B95F7CCC4E17}" presName="textNode" presStyleLbl="node1" presStyleIdx="1" presStyleCnt="5" custScaleX="17646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7A515A7-139A-4987-9D4F-B6CF880D0FBA}" type="pres">
      <dgm:prSet presAssocID="{C711E764-F537-40BD-B534-2204F32A78E7}" presName="sibTrans" presStyleCnt="0"/>
      <dgm:spPr/>
    </dgm:pt>
    <dgm:pt modelId="{7CB9F32B-D3CF-4610-A3B7-F0389CD81C09}" type="pres">
      <dgm:prSet presAssocID="{E32B4BA0-7688-4F6E-9C13-62AB90FF3D73}" presName="textNode" presStyleLbl="node1" presStyleIdx="2" presStyleCnt="5" custScaleX="19197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AA7F4AD-5A91-4324-B0BB-5D2D7212672A}" type="pres">
      <dgm:prSet presAssocID="{16662919-D226-4C72-A3A4-016AE3E480B9}" presName="sibTrans" presStyleCnt="0"/>
      <dgm:spPr/>
    </dgm:pt>
    <dgm:pt modelId="{5CA4238A-4C1E-4A68-81DD-C6F8064CE2A7}" type="pres">
      <dgm:prSet presAssocID="{FEF2BB07-F7C9-4FF2-987F-FC43E86D8BF1}" presName="textNode" presStyleLbl="node1" presStyleIdx="3" presStyleCnt="5" custScaleX="176729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D46863E6-B132-4A04-8413-E2868B808B4F}" type="pres">
      <dgm:prSet presAssocID="{327DBBB0-F1E1-4D0E-B73A-92FC1E57F3DE}" presName="sibTrans" presStyleCnt="0"/>
      <dgm:spPr/>
    </dgm:pt>
    <dgm:pt modelId="{585A2F4F-6514-4FA4-A52F-66BDA9994BB5}" type="pres">
      <dgm:prSet presAssocID="{134AB6C5-6824-4B66-8027-437BBF5FA9EB}" presName="textNode" presStyleLbl="node1" presStyleIdx="4" presStyleCnt="5" custScaleX="15617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A34BCE55-5F0B-46C3-A439-DCB16DC811F5}" type="presOf" srcId="{E9D538F7-A7D9-45BA-AF01-27E492283208}" destId="{3B037B2D-57C6-4951-AE76-B581B989A2CA}" srcOrd="0" destOrd="0" presId="urn:microsoft.com/office/officeart/2005/8/layout/hProcess9"/>
    <dgm:cxn modelId="{5073922D-1898-4BC4-961A-3A1134086C55}" srcId="{D19122CD-54B2-463B-8E52-1A9735C6A6D2}" destId="{E32B4BA0-7688-4F6E-9C13-62AB90FF3D73}" srcOrd="2" destOrd="0" parTransId="{4BAF70DB-E0A4-4138-8C53-42AAE6B2909D}" sibTransId="{16662919-D226-4C72-A3A4-016AE3E480B9}"/>
    <dgm:cxn modelId="{AC1816FD-8536-4654-B8A3-EC42E82BC698}" srcId="{D19122CD-54B2-463B-8E52-1A9735C6A6D2}" destId="{E9D538F7-A7D9-45BA-AF01-27E492283208}" srcOrd="0" destOrd="0" parTransId="{F700C4B4-F7A7-406E-B0DF-E5E041009F6F}" sibTransId="{834CBC70-782D-402B-B059-1BFD9D25B738}"/>
    <dgm:cxn modelId="{45F15A74-3057-48E8-8628-BF1E96AF4702}" type="presOf" srcId="{C82341B5-DA7C-46AB-BFDB-B95F7CCC4E17}" destId="{D43D39F0-346F-4978-8728-C9AF99E260CA}" srcOrd="0" destOrd="0" presId="urn:microsoft.com/office/officeart/2005/8/layout/hProcess9"/>
    <dgm:cxn modelId="{C3730F9F-60BF-4E67-B9E0-9EF4AB4AE9EF}" srcId="{D19122CD-54B2-463B-8E52-1A9735C6A6D2}" destId="{C82341B5-DA7C-46AB-BFDB-B95F7CCC4E17}" srcOrd="1" destOrd="0" parTransId="{9C3E3278-DE33-4A0C-A5D5-99F4AD9C86C2}" sibTransId="{C711E764-F537-40BD-B534-2204F32A78E7}"/>
    <dgm:cxn modelId="{E13A15A8-D419-4C4D-BB21-7D20216DF1A7}" srcId="{D19122CD-54B2-463B-8E52-1A9735C6A6D2}" destId="{134AB6C5-6824-4B66-8027-437BBF5FA9EB}" srcOrd="4" destOrd="0" parTransId="{29DB2F0B-5EA5-4443-84C0-9BB06560780B}" sibTransId="{A09E579D-493F-442A-AD23-0EF8D6FDCAE3}"/>
    <dgm:cxn modelId="{B2294C39-2642-494D-8305-CBE10302FB58}" type="presOf" srcId="{D19122CD-54B2-463B-8E52-1A9735C6A6D2}" destId="{D5CF4B4C-EEA0-49F5-9432-BFDB2334FB2E}" srcOrd="0" destOrd="0" presId="urn:microsoft.com/office/officeart/2005/8/layout/hProcess9"/>
    <dgm:cxn modelId="{2A529F85-B96D-4F17-8DA9-E421ED254B4F}" type="presOf" srcId="{134AB6C5-6824-4B66-8027-437BBF5FA9EB}" destId="{585A2F4F-6514-4FA4-A52F-66BDA9994BB5}" srcOrd="0" destOrd="0" presId="urn:microsoft.com/office/officeart/2005/8/layout/hProcess9"/>
    <dgm:cxn modelId="{6B5CFECF-01B7-4A27-842D-DEBA4993780F}" type="presOf" srcId="{E32B4BA0-7688-4F6E-9C13-62AB90FF3D73}" destId="{7CB9F32B-D3CF-4610-A3B7-F0389CD81C09}" srcOrd="0" destOrd="0" presId="urn:microsoft.com/office/officeart/2005/8/layout/hProcess9"/>
    <dgm:cxn modelId="{EC2D17C4-0878-4FAD-8820-33A3FBEE628C}" type="presOf" srcId="{FEF2BB07-F7C9-4FF2-987F-FC43E86D8BF1}" destId="{5CA4238A-4C1E-4A68-81DD-C6F8064CE2A7}" srcOrd="0" destOrd="0" presId="urn:microsoft.com/office/officeart/2005/8/layout/hProcess9"/>
    <dgm:cxn modelId="{108643EB-2884-4546-9AC0-FCBCB2E929CD}" srcId="{D19122CD-54B2-463B-8E52-1A9735C6A6D2}" destId="{FEF2BB07-F7C9-4FF2-987F-FC43E86D8BF1}" srcOrd="3" destOrd="0" parTransId="{1AFA64D6-C1EE-4A89-BF19-EA4009C3E94A}" sibTransId="{327DBBB0-F1E1-4D0E-B73A-92FC1E57F3DE}"/>
    <dgm:cxn modelId="{207C84E7-107C-47F1-9FEF-28C7F273A12F}" type="presParOf" srcId="{D5CF4B4C-EEA0-49F5-9432-BFDB2334FB2E}" destId="{30DDE2F9-D722-4EE9-9D65-5683A0082A06}" srcOrd="0" destOrd="0" presId="urn:microsoft.com/office/officeart/2005/8/layout/hProcess9"/>
    <dgm:cxn modelId="{7179F3FC-7A8D-4150-906C-E65BB2710DC5}" type="presParOf" srcId="{D5CF4B4C-EEA0-49F5-9432-BFDB2334FB2E}" destId="{87916235-B329-4110-8B00-9EF88B4D407F}" srcOrd="1" destOrd="0" presId="urn:microsoft.com/office/officeart/2005/8/layout/hProcess9"/>
    <dgm:cxn modelId="{29481780-E9B1-46AA-8833-3E27F8221F3C}" type="presParOf" srcId="{87916235-B329-4110-8B00-9EF88B4D407F}" destId="{3B037B2D-57C6-4951-AE76-B581B989A2CA}" srcOrd="0" destOrd="0" presId="urn:microsoft.com/office/officeart/2005/8/layout/hProcess9"/>
    <dgm:cxn modelId="{29D91D6C-2C0A-4325-8EAD-CF73282BC57A}" type="presParOf" srcId="{87916235-B329-4110-8B00-9EF88B4D407F}" destId="{622C13DC-1ABF-4CF9-94F4-DBEBA7ADACC8}" srcOrd="1" destOrd="0" presId="urn:microsoft.com/office/officeart/2005/8/layout/hProcess9"/>
    <dgm:cxn modelId="{00024CDD-A518-4BF4-92CE-A6E6E516B239}" type="presParOf" srcId="{87916235-B329-4110-8B00-9EF88B4D407F}" destId="{D43D39F0-346F-4978-8728-C9AF99E260CA}" srcOrd="2" destOrd="0" presId="urn:microsoft.com/office/officeart/2005/8/layout/hProcess9"/>
    <dgm:cxn modelId="{787CCB08-010D-4225-8CD1-790059E16879}" type="presParOf" srcId="{87916235-B329-4110-8B00-9EF88B4D407F}" destId="{87A515A7-139A-4987-9D4F-B6CF880D0FBA}" srcOrd="3" destOrd="0" presId="urn:microsoft.com/office/officeart/2005/8/layout/hProcess9"/>
    <dgm:cxn modelId="{EDFC764B-8FD5-48F3-A5DE-2B6C2FD62361}" type="presParOf" srcId="{87916235-B329-4110-8B00-9EF88B4D407F}" destId="{7CB9F32B-D3CF-4610-A3B7-F0389CD81C09}" srcOrd="4" destOrd="0" presId="urn:microsoft.com/office/officeart/2005/8/layout/hProcess9"/>
    <dgm:cxn modelId="{0E3870C8-5404-4AFD-911B-1EFDD95F21F5}" type="presParOf" srcId="{87916235-B329-4110-8B00-9EF88B4D407F}" destId="{7AA7F4AD-5A91-4324-B0BB-5D2D7212672A}" srcOrd="5" destOrd="0" presId="urn:microsoft.com/office/officeart/2005/8/layout/hProcess9"/>
    <dgm:cxn modelId="{490FF074-E921-4481-99C9-2751EE43EFA2}" type="presParOf" srcId="{87916235-B329-4110-8B00-9EF88B4D407F}" destId="{5CA4238A-4C1E-4A68-81DD-C6F8064CE2A7}" srcOrd="6" destOrd="0" presId="urn:microsoft.com/office/officeart/2005/8/layout/hProcess9"/>
    <dgm:cxn modelId="{CE2D8570-7717-405B-BD06-46FCE3967909}" type="presParOf" srcId="{87916235-B329-4110-8B00-9EF88B4D407F}" destId="{D46863E6-B132-4A04-8413-E2868B808B4F}" srcOrd="7" destOrd="0" presId="urn:microsoft.com/office/officeart/2005/8/layout/hProcess9"/>
    <dgm:cxn modelId="{CB2E0D20-7DAC-4BA4-A24E-6639AC2BAC1B}" type="presParOf" srcId="{87916235-B329-4110-8B00-9EF88B4D407F}" destId="{585A2F4F-6514-4FA4-A52F-66BDA9994BB5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79A64F-9485-47E4-92BB-5AF24617DB26}">
      <dsp:nvSpPr>
        <dsp:cNvPr id="0" name=""/>
        <dsp:cNvSpPr/>
      </dsp:nvSpPr>
      <dsp:spPr>
        <a:xfrm>
          <a:off x="16883" y="53614"/>
          <a:ext cx="1853002" cy="12182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/>
            <a:t>UPRAVLJAČKO TIJELO 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/>
            <a:t>UT</a:t>
          </a:r>
          <a:endParaRPr lang="hr-HR" sz="2000" kern="1200" dirty="0"/>
        </a:p>
      </dsp:txBody>
      <dsp:txXfrm>
        <a:off x="16883" y="53614"/>
        <a:ext cx="1853002" cy="1218223"/>
      </dsp:txXfrm>
    </dsp:sp>
    <dsp:sp modelId="{FF0E132F-8609-4EAB-AFAE-55BD67366706}">
      <dsp:nvSpPr>
        <dsp:cNvPr id="0" name=""/>
        <dsp:cNvSpPr/>
      </dsp:nvSpPr>
      <dsp:spPr>
        <a:xfrm>
          <a:off x="13122" y="1358005"/>
          <a:ext cx="1853002" cy="281088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l-PL" sz="1600" b="0" kern="1200" smtClean="0"/>
            <a:t>Upravlja i odgovara za cjelokupnu provedbu OPKK</a:t>
          </a:r>
          <a:endParaRPr lang="hr-HR" sz="1600" kern="1200" dirty="0"/>
        </a:p>
      </dsp:txBody>
      <dsp:txXfrm>
        <a:off x="13122" y="1358005"/>
        <a:ext cx="1853002" cy="2810880"/>
      </dsp:txXfrm>
    </dsp:sp>
    <dsp:sp modelId="{5BBC7E82-E27F-4CD8-BCF0-B01C2B49272A}">
      <dsp:nvSpPr>
        <dsp:cNvPr id="0" name=""/>
        <dsp:cNvSpPr/>
      </dsp:nvSpPr>
      <dsp:spPr>
        <a:xfrm>
          <a:off x="2114742" y="45601"/>
          <a:ext cx="2036876" cy="1178316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/>
            <a:t>POSREDNIČKO TIJELO RAZINE 1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/>
            <a:t>PT1</a:t>
          </a:r>
          <a:endParaRPr lang="hr-HR" sz="2000" kern="1200" dirty="0"/>
        </a:p>
      </dsp:txBody>
      <dsp:txXfrm>
        <a:off x="2114742" y="45601"/>
        <a:ext cx="2036876" cy="1178316"/>
      </dsp:txXfrm>
    </dsp:sp>
    <dsp:sp modelId="{060DF9D2-766B-48E4-8A7D-0705ECCC627E}">
      <dsp:nvSpPr>
        <dsp:cNvPr id="0" name=""/>
        <dsp:cNvSpPr/>
      </dsp:nvSpPr>
      <dsp:spPr>
        <a:xfrm>
          <a:off x="2206678" y="1344121"/>
          <a:ext cx="1853002" cy="2810880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smtClean="0"/>
            <a:t>Planira sredstva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smtClean="0"/>
            <a:t>Priprema natječajnu dokumentaciju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smtClean="0"/>
            <a:t>Sudjeluje u odabiru projekata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smtClean="0"/>
            <a:t>Sudjeluje u  plaćanjima</a:t>
          </a:r>
          <a:endParaRPr lang="hr-HR" sz="1600" kern="1200" dirty="0"/>
        </a:p>
      </dsp:txBody>
      <dsp:txXfrm>
        <a:off x="2206678" y="1344121"/>
        <a:ext cx="1853002" cy="2810880"/>
      </dsp:txXfrm>
    </dsp:sp>
    <dsp:sp modelId="{270C8C8B-D230-4AC8-B4C6-CC37EE3966E2}">
      <dsp:nvSpPr>
        <dsp:cNvPr id="0" name=""/>
        <dsp:cNvSpPr/>
      </dsp:nvSpPr>
      <dsp:spPr>
        <a:xfrm>
          <a:off x="4411912" y="49898"/>
          <a:ext cx="2009321" cy="1261842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/>
            <a:t>POSREDNIČKO TIJELO RAZINE 2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b="1" kern="1200" dirty="0" smtClean="0"/>
            <a:t>PT2</a:t>
          </a:r>
          <a:endParaRPr lang="hr-HR" sz="2000" kern="1200" dirty="0"/>
        </a:p>
      </dsp:txBody>
      <dsp:txXfrm>
        <a:off x="4411912" y="49898"/>
        <a:ext cx="2009321" cy="1261842"/>
      </dsp:txXfrm>
    </dsp:sp>
    <dsp:sp modelId="{0BD7417D-9504-41D5-AC5E-6641A7D80624}">
      <dsp:nvSpPr>
        <dsp:cNvPr id="0" name=""/>
        <dsp:cNvSpPr/>
      </dsp:nvSpPr>
      <dsp:spPr>
        <a:xfrm>
          <a:off x="4468759" y="1378214"/>
          <a:ext cx="1853002" cy="2810880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smtClean="0"/>
            <a:t>Sudjeluje u pripremi natječajne dokumentacije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smtClean="0"/>
            <a:t>Sudjeluje u  izboru projekata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smtClean="0"/>
            <a:t>Surađuje s korisnikom</a:t>
          </a:r>
          <a:endParaRPr lang="hr-H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600" b="0" kern="1200" smtClean="0"/>
            <a:t>Provjerava izvršenje ugovornih obveza</a:t>
          </a:r>
          <a:endParaRPr lang="hr-HR" sz="1600" kern="1200" dirty="0"/>
        </a:p>
      </dsp:txBody>
      <dsp:txXfrm>
        <a:off x="4468759" y="1378214"/>
        <a:ext cx="1853002" cy="2810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2E886-4F4F-453E-A609-E66659B42BF8}">
      <dsp:nvSpPr>
        <dsp:cNvPr id="0" name=""/>
        <dsp:cNvSpPr/>
      </dsp:nvSpPr>
      <dsp:spPr>
        <a:xfrm>
          <a:off x="0" y="0"/>
          <a:ext cx="4484392" cy="13249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0" kern="1200" dirty="0" smtClean="0"/>
            <a:t>Odluka o energetskoj obnovi VSZ - natpolovična većina glasova suvlasnika zgrade koja se računa po suvlasničkim dijelovima i po broju suvlasnika</a:t>
          </a:r>
        </a:p>
      </dsp:txBody>
      <dsp:txXfrm>
        <a:off x="1019275" y="0"/>
        <a:ext cx="3465116" cy="1324984"/>
      </dsp:txXfrm>
    </dsp:sp>
    <dsp:sp modelId="{1BE17791-5873-4250-AD36-2794F83450F7}">
      <dsp:nvSpPr>
        <dsp:cNvPr id="0" name=""/>
        <dsp:cNvSpPr/>
      </dsp:nvSpPr>
      <dsp:spPr>
        <a:xfrm flipH="1">
          <a:off x="477825" y="613425"/>
          <a:ext cx="186021" cy="98133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367128-B5C2-4694-AAF3-3DE724F10149}">
      <dsp:nvSpPr>
        <dsp:cNvPr id="0" name=""/>
        <dsp:cNvSpPr/>
      </dsp:nvSpPr>
      <dsp:spPr>
        <a:xfrm>
          <a:off x="0" y="1447381"/>
          <a:ext cx="4484392" cy="1223970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0" kern="1200" dirty="0" smtClean="0"/>
            <a:t>Predstavnik suvlasnika je ovlašten za suvlasnika, a upravitelj zgrade je ovlašten za upravljanje zgradom</a:t>
          </a:r>
        </a:p>
      </dsp:txBody>
      <dsp:txXfrm>
        <a:off x="1019275" y="1447381"/>
        <a:ext cx="3465116" cy="1223970"/>
      </dsp:txXfrm>
    </dsp:sp>
    <dsp:sp modelId="{D7BC4D93-AE82-4358-ABC9-DA8BC1BC82C4}">
      <dsp:nvSpPr>
        <dsp:cNvPr id="0" name=""/>
        <dsp:cNvSpPr/>
      </dsp:nvSpPr>
      <dsp:spPr>
        <a:xfrm flipH="1" flipV="1">
          <a:off x="519830" y="2004635"/>
          <a:ext cx="102010" cy="109462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1667625"/>
            <a:satOff val="-1491"/>
            <a:lumOff val="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53DBF-02AC-49D5-80D9-C4C759C4E32C}">
      <dsp:nvSpPr>
        <dsp:cNvPr id="0" name=""/>
        <dsp:cNvSpPr/>
      </dsp:nvSpPr>
      <dsp:spPr>
        <a:xfrm>
          <a:off x="0" y="2793748"/>
          <a:ext cx="4484392" cy="1223970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0" kern="1200" dirty="0" smtClean="0"/>
            <a:t>Ovlašteni predstavnik suvlasnika zgrade ili upravitelj zgrade u ime svih suvlasnika podnosi projektnu prijavu na PDP u PT2</a:t>
          </a:r>
        </a:p>
      </dsp:txBody>
      <dsp:txXfrm>
        <a:off x="1019275" y="2793748"/>
        <a:ext cx="3465116" cy="1223970"/>
      </dsp:txXfrm>
    </dsp:sp>
    <dsp:sp modelId="{561C676C-821F-46D2-9A2F-0F4AC987058A}">
      <dsp:nvSpPr>
        <dsp:cNvPr id="0" name=""/>
        <dsp:cNvSpPr/>
      </dsp:nvSpPr>
      <dsp:spPr>
        <a:xfrm flipH="1">
          <a:off x="547418" y="3380466"/>
          <a:ext cx="46834" cy="50535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3335250"/>
            <a:satOff val="-2982"/>
            <a:lumOff val="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F3730-D5B4-4549-8564-CF457CCADC4B}">
      <dsp:nvSpPr>
        <dsp:cNvPr id="0" name=""/>
        <dsp:cNvSpPr/>
      </dsp:nvSpPr>
      <dsp:spPr>
        <a:xfrm>
          <a:off x="0" y="4140116"/>
          <a:ext cx="4484392" cy="1223970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/>
            <a:t>FZOEU pomaže prijaviteljima u pripremi projektnog prijedloga</a:t>
          </a:r>
        </a:p>
      </dsp:txBody>
      <dsp:txXfrm>
        <a:off x="1019275" y="4140116"/>
        <a:ext cx="3465116" cy="1223970"/>
      </dsp:txXfrm>
    </dsp:sp>
    <dsp:sp modelId="{49A30FC5-5231-4164-A0DA-0A83554D0DF3}">
      <dsp:nvSpPr>
        <dsp:cNvPr id="0" name=""/>
        <dsp:cNvSpPr/>
      </dsp:nvSpPr>
      <dsp:spPr>
        <a:xfrm flipH="1">
          <a:off x="550077" y="4725090"/>
          <a:ext cx="41516" cy="54021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5002875"/>
            <a:satOff val="-4473"/>
            <a:lumOff val="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DDE2F9-D722-4EE9-9D65-5683A0082A06}">
      <dsp:nvSpPr>
        <dsp:cNvPr id="0" name=""/>
        <dsp:cNvSpPr/>
      </dsp:nvSpPr>
      <dsp:spPr>
        <a:xfrm>
          <a:off x="2" y="0"/>
          <a:ext cx="8748459" cy="374962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37B2D-57C6-4951-AE76-B581B989A2CA}">
      <dsp:nvSpPr>
        <dsp:cNvPr id="0" name=""/>
        <dsp:cNvSpPr/>
      </dsp:nvSpPr>
      <dsp:spPr>
        <a:xfrm>
          <a:off x="0" y="1146394"/>
          <a:ext cx="1804114" cy="149984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OBRAZAC FZOEU  - PROVJERA PRIHVATLJIVOSTI PROJEKTA</a:t>
          </a:r>
          <a:endParaRPr lang="hr-H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3217" y="1219611"/>
        <a:ext cx="1657680" cy="1353414"/>
      </dsp:txXfrm>
    </dsp:sp>
    <dsp:sp modelId="{D43D39F0-346F-4978-8728-C9AF99E260CA}">
      <dsp:nvSpPr>
        <dsp:cNvPr id="0" name=""/>
        <dsp:cNvSpPr/>
      </dsp:nvSpPr>
      <dsp:spPr>
        <a:xfrm>
          <a:off x="1957506" y="1124886"/>
          <a:ext cx="1594293" cy="1499848"/>
        </a:xfrm>
        <a:prstGeom prst="round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INDIVIDUALNE KONZULTACIJE</a:t>
          </a:r>
          <a:endParaRPr lang="hr-H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30723" y="1198103"/>
        <a:ext cx="1447859" cy="1353414"/>
      </dsp:txXfrm>
    </dsp:sp>
    <dsp:sp modelId="{7CB9F32B-D3CF-4610-A3B7-F0389CD81C09}">
      <dsp:nvSpPr>
        <dsp:cNvPr id="0" name=""/>
        <dsp:cNvSpPr/>
      </dsp:nvSpPr>
      <dsp:spPr>
        <a:xfrm>
          <a:off x="3702377" y="1124886"/>
          <a:ext cx="1734457" cy="1499848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DOSTAVA </a:t>
          </a: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DOKUMENTACIJE</a:t>
          </a:r>
          <a:r>
            <a:rPr lang="hr-H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 </a:t>
          </a: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ELEKTRONSKOM </a:t>
          </a:r>
          <a:r>
            <a:rPr lang="hr-HR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OBLIKU</a:t>
          </a:r>
          <a:endParaRPr lang="hr-HR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5594" y="1198103"/>
        <a:ext cx="1588023" cy="1353414"/>
      </dsp:txXfrm>
    </dsp:sp>
    <dsp:sp modelId="{5CA4238A-4C1E-4A68-81DD-C6F8064CE2A7}">
      <dsp:nvSpPr>
        <dsp:cNvPr id="0" name=""/>
        <dsp:cNvSpPr/>
      </dsp:nvSpPr>
      <dsp:spPr>
        <a:xfrm>
          <a:off x="5587413" y="1124886"/>
          <a:ext cx="1596687" cy="1499848"/>
        </a:xfrm>
        <a:prstGeom prst="round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IZJAVA FZOEU O SPREMNOSTI PROJEKTNOG PRIJEDLOGA</a:t>
          </a:r>
          <a:endParaRPr lang="hr-H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660630" y="1198103"/>
        <a:ext cx="1450253" cy="1353414"/>
      </dsp:txXfrm>
    </dsp:sp>
    <dsp:sp modelId="{585A2F4F-6514-4FA4-A52F-66BDA9994BB5}">
      <dsp:nvSpPr>
        <dsp:cNvPr id="0" name=""/>
        <dsp:cNvSpPr/>
      </dsp:nvSpPr>
      <dsp:spPr>
        <a:xfrm>
          <a:off x="7334679" y="1124886"/>
          <a:ext cx="1410971" cy="1499848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PRIJAVA</a:t>
          </a:r>
          <a:endParaRPr lang="hr-HR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403557" y="1193764"/>
        <a:ext cx="1273215" cy="13620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2578D-0ABD-4528-A16A-BCF5234341F8}" type="datetimeFigureOut">
              <a:rPr lang="hr-HR" smtClean="0"/>
              <a:t>13.12.2016.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4F815-0BFE-4C05-BC05-B5BEB60C641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94703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84D21-7A05-466A-96A0-4A397ABC7796}" type="datetimeFigureOut">
              <a:rPr lang="hr-HR" smtClean="0"/>
              <a:t>13.12.2016.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A94B-C052-4577-89A1-E3C1A52E08A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175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E0D7D-89E1-4585-85C8-2755020E49BD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4371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Upravitelj zgrade ili predstavnik suvlasnika putem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obrasca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FZOEU provjerava mogućnost prijave za sufinanciranje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Dogovara se termin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individualnih konzultacija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Sektoru za energetsku učinkovitost FZOEU, za koje je potrebno pripremiti dokumentaciju zgrade i potencijalna pitanja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Prijavitelj Sektoru za energetsku učinkovitost FZOEU, nastavno na upute, u elektronskom obliku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dostavlja svu potrebnu dokumentaciju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Sektor za energetsku učinkovitost analizira dostavljenu dokumentaciju te izdaje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potvrdu da je projekt spreman za prijavu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ili daje upute prijavitelju o potrebnoj dopuni dokumentacije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Prijavitelj u suradnji s Sektorom za energetsku učinkovitost FZOEU </a:t>
            </a:r>
            <a:r>
              <a:rPr lang="hr-HR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priprema projektnu prijavu </a:t>
            </a:r>
            <a:r>
              <a:rPr lang="hr-HR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propisno je predaje na evaluaciju Posredničkom tijelu razine 2 FZOEU </a:t>
            </a:r>
          </a:p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A94B-C052-4577-89A1-E3C1A52E08AD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13308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 smtClean="0"/>
              <a:t>Kliknite ikonu da biste dodali  sliku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3F7CB-CBE0-6E42-B55C-5A76F277A820}" type="datetimeFigureOut">
              <a:t>13.12.2016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F4A73-0E23-F547-B0AA-7F19FDD98719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9.jpg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.png"/><Relationship Id="rId3" Type="http://schemas.openxmlformats.org/officeDocument/2006/relationships/image" Target="../media/image22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24.jpeg"/><Relationship Id="rId4" Type="http://schemas.openxmlformats.org/officeDocument/2006/relationships/diagramData" Target="../diagrams/data3.xml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0.jpe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6"/>
          <a:stretch/>
        </p:blipFill>
        <p:spPr>
          <a:xfrm>
            <a:off x="6805169" y="2276872"/>
            <a:ext cx="2330413" cy="4608512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" y="5638218"/>
            <a:ext cx="7214641" cy="12197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12443" y="1876477"/>
            <a:ext cx="441514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400" b="1" dirty="0" smtClean="0">
                <a:solidFill>
                  <a:schemeClr val="accent1">
                    <a:lumMod val="75000"/>
                  </a:schemeClr>
                </a:solidFill>
              </a:rPr>
              <a:t>Energetska </a:t>
            </a:r>
            <a:r>
              <a:rPr lang="hr-HR" sz="4400" b="1" dirty="0">
                <a:solidFill>
                  <a:schemeClr val="accent1">
                    <a:lumMod val="75000"/>
                  </a:schemeClr>
                </a:solidFill>
              </a:rPr>
              <a:t>obnova višestambenih </a:t>
            </a:r>
            <a:r>
              <a:rPr lang="hr-HR" sz="4400" b="1" dirty="0" smtClean="0">
                <a:solidFill>
                  <a:schemeClr val="accent1">
                    <a:lumMod val="75000"/>
                  </a:schemeClr>
                </a:solidFill>
              </a:rPr>
              <a:t>zgrada</a:t>
            </a:r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" y="335334"/>
            <a:ext cx="2609161" cy="676374"/>
          </a:xfrm>
          <a:prstGeom prst="rect">
            <a:avLst/>
          </a:prstGeom>
        </p:spPr>
      </p:pic>
      <p:pic>
        <p:nvPicPr>
          <p:cNvPr id="1026" name="Picture 2" descr="https://dozvola.mgipu.hr/DozvolaThemeJavno-theme/images/custom/grb_hrvatsk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1761" y="300884"/>
            <a:ext cx="399444" cy="5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/>
          <p:cNvSpPr txBox="1"/>
          <p:nvPr/>
        </p:nvSpPr>
        <p:spPr>
          <a:xfrm>
            <a:off x="7471205" y="337523"/>
            <a:ext cx="14212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REPUBLIKA HRVATSKA</a:t>
            </a:r>
          </a:p>
          <a:p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Ministarstvo graditeljstva i </a:t>
            </a:r>
          </a:p>
          <a:p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prostornoga uređenja</a:t>
            </a:r>
            <a:endParaRPr lang="hr-HR" sz="9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utoShape 8" descr="https://image.freepik.com/free-vector/blue-buildings_23-21475052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27589" y="4458318"/>
            <a:ext cx="1316411" cy="2399683"/>
          </a:xfrm>
          <a:prstGeom prst="rect">
            <a:avLst/>
          </a:prstGeom>
        </p:spPr>
      </p:pic>
      <p:sp>
        <p:nvSpPr>
          <p:cNvPr id="12" name="Rectangle 5"/>
          <p:cNvSpPr/>
          <p:nvPr/>
        </p:nvSpPr>
        <p:spPr>
          <a:xfrm>
            <a:off x="558941" y="1901996"/>
            <a:ext cx="2800938" cy="2775248"/>
          </a:xfrm>
          <a:prstGeom prst="rect">
            <a:avLst/>
          </a:prstGeom>
          <a:solidFill>
            <a:srgbClr val="008F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hr-HR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FOND ZA ZAŠTITU OKOLIŠA I ENERGETSKU UČINKOVITOST</a:t>
            </a:r>
            <a:endParaRPr lang="en-US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Picture 2" descr="paper clip prioritet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8" y="1290611"/>
            <a:ext cx="914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06878" y="278445"/>
            <a:ext cx="8444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accent1">
                    <a:lumMod val="50000"/>
                  </a:schemeClr>
                </a:solidFill>
              </a:rPr>
              <a:t>SUSTAV </a:t>
            </a:r>
            <a:r>
              <a:rPr lang="hr-HR" sz="2400" b="1" dirty="0">
                <a:solidFill>
                  <a:schemeClr val="accent1">
                    <a:lumMod val="50000"/>
                  </a:schemeClr>
                </a:solidFill>
              </a:rPr>
              <a:t>UPRAVLJANJA I KONTROLE OPKK</a:t>
            </a:r>
            <a:endParaRPr lang="hr-HR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graphicFrame>
        <p:nvGraphicFramePr>
          <p:cNvPr id="11" name="Dijagram 10"/>
          <p:cNvGraphicFramePr/>
          <p:nvPr>
            <p:extLst>
              <p:ext uri="{D42A27DB-BD31-4B8C-83A1-F6EECF244321}">
                <p14:modId xmlns:p14="http://schemas.microsoft.com/office/powerpoint/2010/main" val="1809029874"/>
              </p:ext>
            </p:extLst>
          </p:nvPr>
        </p:nvGraphicFramePr>
        <p:xfrm>
          <a:off x="1041385" y="1227583"/>
          <a:ext cx="6421234" cy="5183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12" name="Grupa 11"/>
          <p:cNvGrpSpPr/>
          <p:nvPr/>
        </p:nvGrpSpPr>
        <p:grpSpPr>
          <a:xfrm>
            <a:off x="1067790" y="5578653"/>
            <a:ext cx="1776018" cy="598640"/>
            <a:chOff x="3034" y="17613"/>
            <a:chExt cx="2958727" cy="864000"/>
          </a:xfrm>
        </p:grpSpPr>
        <p:sp>
          <p:nvSpPr>
            <p:cNvPr id="13" name="Pravokutnik 12"/>
            <p:cNvSpPr/>
            <p:nvPr/>
          </p:nvSpPr>
          <p:spPr>
            <a:xfrm>
              <a:off x="3034" y="17613"/>
              <a:ext cx="2958727" cy="864000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4" name="TekstniOkvir 13"/>
            <p:cNvSpPr txBox="1"/>
            <p:nvPr/>
          </p:nvSpPr>
          <p:spPr>
            <a:xfrm>
              <a:off x="3034" y="17613"/>
              <a:ext cx="2958727" cy="864000"/>
            </a:xfrm>
            <a:prstGeom prst="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96012" tIns="54864" rIns="96012" bIns="54864" numCol="1" spcCol="1270" anchor="ctr" anchorCtr="0">
              <a:noAutofit/>
            </a:bodyPr>
            <a:lstStyle/>
            <a:p>
              <a:pPr algn="ctr"/>
              <a:r>
                <a:rPr lang="hr-HR" sz="1200" dirty="0">
                  <a:solidFill>
                    <a:schemeClr val="accent1">
                      <a:lumMod val="75000"/>
                    </a:schemeClr>
                  </a:solidFill>
                </a:rPr>
                <a:t>Ministarstvo regionalnoga</a:t>
              </a:r>
            </a:p>
            <a:p>
              <a:pPr algn="ctr"/>
              <a:r>
                <a:rPr lang="hr-HR" sz="1200" dirty="0">
                  <a:solidFill>
                    <a:schemeClr val="accent1">
                      <a:lumMod val="75000"/>
                    </a:schemeClr>
                  </a:solidFill>
                </a:rPr>
                <a:t>razvoja i fondova EU</a:t>
              </a:r>
            </a:p>
          </p:txBody>
        </p:sp>
      </p:grpSp>
      <p:sp>
        <p:nvSpPr>
          <p:cNvPr id="18" name="TekstniOkvir 17"/>
          <p:cNvSpPr txBox="1"/>
          <p:nvPr/>
        </p:nvSpPr>
        <p:spPr>
          <a:xfrm>
            <a:off x="3269901" y="5558232"/>
            <a:ext cx="1800200" cy="598640"/>
          </a:xfrm>
          <a:prstGeom prst="rect">
            <a:avLst/>
          </a:prstGeom>
          <a:ln w="28575">
            <a:solidFill>
              <a:srgbClr val="27AB8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6012" tIns="54864" rIns="96012" bIns="54864" numCol="1" spcCol="1270" anchor="ctr" anchorCtr="0">
            <a:noAutofit/>
          </a:bodyPr>
          <a:lstStyle/>
          <a:p>
            <a:pPr algn="ctr"/>
            <a:r>
              <a:rPr lang="hr-HR" sz="1200" dirty="0">
                <a:solidFill>
                  <a:schemeClr val="accent1">
                    <a:lumMod val="75000"/>
                  </a:schemeClr>
                </a:solidFill>
              </a:rPr>
              <a:t>Ministarstvo graditeljstva</a:t>
            </a:r>
          </a:p>
          <a:p>
            <a:pPr algn="ctr"/>
            <a:r>
              <a:rPr lang="hr-HR" sz="1200" dirty="0">
                <a:solidFill>
                  <a:schemeClr val="accent1">
                    <a:lumMod val="75000"/>
                  </a:schemeClr>
                </a:solidFill>
              </a:rPr>
              <a:t>i prostornoga uređenja</a:t>
            </a:r>
          </a:p>
        </p:txBody>
      </p:sp>
      <p:sp>
        <p:nvSpPr>
          <p:cNvPr id="22" name="TekstniOkvir 21"/>
          <p:cNvSpPr txBox="1"/>
          <p:nvPr/>
        </p:nvSpPr>
        <p:spPr>
          <a:xfrm>
            <a:off x="5527657" y="5558232"/>
            <a:ext cx="1820882" cy="59864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96012" tIns="54864" rIns="96012" bIns="54864" numCol="1" spcCol="1270" anchor="ctr" anchorCtr="0">
            <a:noAutofit/>
          </a:bodyPr>
          <a:lstStyle/>
          <a:p>
            <a:pPr algn="ctr"/>
            <a:r>
              <a:rPr lang="pl-PL" sz="1200" dirty="0">
                <a:solidFill>
                  <a:schemeClr val="accent1">
                    <a:lumMod val="75000"/>
                  </a:schemeClr>
                </a:solidFill>
              </a:rPr>
              <a:t>Fond za zaštitu okoliša i</a:t>
            </a:r>
          </a:p>
          <a:p>
            <a:pPr algn="ctr"/>
            <a:r>
              <a:rPr lang="hr-HR" sz="1200" dirty="0">
                <a:solidFill>
                  <a:schemeClr val="accent1">
                    <a:lumMod val="75000"/>
                  </a:schemeClr>
                </a:solidFill>
              </a:rPr>
              <a:t>energetsku učinkovitost</a:t>
            </a:r>
          </a:p>
        </p:txBody>
      </p:sp>
      <p:sp>
        <p:nvSpPr>
          <p:cNvPr id="23" name="TekstniOkvir 22"/>
          <p:cNvSpPr txBox="1"/>
          <p:nvPr/>
        </p:nvSpPr>
        <p:spPr>
          <a:xfrm>
            <a:off x="70965" y="5509016"/>
            <a:ext cx="85280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350" b="1" dirty="0">
                <a:solidFill>
                  <a:schemeClr val="bg1">
                    <a:lumMod val="50000"/>
                  </a:schemeClr>
                </a:solidFill>
              </a:rPr>
              <a:t>za </a:t>
            </a:r>
          </a:p>
          <a:p>
            <a:pPr algn="ctr"/>
            <a:r>
              <a:rPr lang="hr-HR" sz="1350" b="1" dirty="0">
                <a:solidFill>
                  <a:schemeClr val="bg1">
                    <a:lumMod val="50000"/>
                  </a:schemeClr>
                </a:solidFill>
              </a:rPr>
              <a:t>SC 4c1 i 4c2</a:t>
            </a:r>
            <a:endParaRPr lang="hr-HR" sz="13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Slika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52471"/>
          <a:stretch/>
        </p:blipFill>
        <p:spPr>
          <a:xfrm>
            <a:off x="7400164" y="3160178"/>
            <a:ext cx="1655177" cy="642011"/>
          </a:xfrm>
          <a:prstGeom prst="rect">
            <a:avLst/>
          </a:prstGeom>
        </p:spPr>
      </p:pic>
      <p:sp>
        <p:nvSpPr>
          <p:cNvPr id="25" name="Strelica udesno 24"/>
          <p:cNvSpPr/>
          <p:nvPr/>
        </p:nvSpPr>
        <p:spPr>
          <a:xfrm rot="5400000">
            <a:off x="8098009" y="1855308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26" name="TekstniOkvir 25"/>
          <p:cNvSpPr txBox="1"/>
          <p:nvPr/>
        </p:nvSpPr>
        <p:spPr>
          <a:xfrm>
            <a:off x="7855308" y="1454450"/>
            <a:ext cx="677224" cy="33855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PT1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TekstniOkvir 26"/>
          <p:cNvSpPr txBox="1"/>
          <p:nvPr/>
        </p:nvSpPr>
        <p:spPr>
          <a:xfrm>
            <a:off x="7858432" y="2117133"/>
            <a:ext cx="674099" cy="33855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PT2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kstniOkvir 27"/>
          <p:cNvSpPr txBox="1"/>
          <p:nvPr/>
        </p:nvSpPr>
        <p:spPr>
          <a:xfrm>
            <a:off x="7559797" y="2965314"/>
            <a:ext cx="13983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KORISNICI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Strelica udesno 28"/>
          <p:cNvSpPr/>
          <p:nvPr/>
        </p:nvSpPr>
        <p:spPr>
          <a:xfrm rot="5400000">
            <a:off x="8081267" y="2655713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0" name="Strelica udesno 29"/>
          <p:cNvSpPr/>
          <p:nvPr/>
        </p:nvSpPr>
        <p:spPr>
          <a:xfrm rot="3913111">
            <a:off x="8365949" y="2628962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1" name="Strelica udesno 30"/>
          <p:cNvSpPr/>
          <p:nvPr/>
        </p:nvSpPr>
        <p:spPr>
          <a:xfrm rot="6545491">
            <a:off x="7775514" y="2652697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2" name="Strelica udesno 31"/>
          <p:cNvSpPr/>
          <p:nvPr/>
        </p:nvSpPr>
        <p:spPr>
          <a:xfrm rot="5400000">
            <a:off x="8098009" y="1240128"/>
            <a:ext cx="196009" cy="137967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  <p:sp>
        <p:nvSpPr>
          <p:cNvPr id="33" name="TekstniOkvir 32"/>
          <p:cNvSpPr txBox="1"/>
          <p:nvPr/>
        </p:nvSpPr>
        <p:spPr>
          <a:xfrm>
            <a:off x="7855308" y="839270"/>
            <a:ext cx="677224" cy="33855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UT</a:t>
            </a:r>
            <a:endParaRPr lang="en-GB" sz="16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5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34" name="Rezervirano mjesto sadržaja 2"/>
          <p:cNvSpPr txBox="1">
            <a:spLocks/>
          </p:cNvSpPr>
          <p:nvPr/>
        </p:nvSpPr>
        <p:spPr>
          <a:xfrm>
            <a:off x="520316" y="963863"/>
            <a:ext cx="4161309" cy="5367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008B39"/>
              </a:buClr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</a:rPr>
              <a:t>Prihvatljivi prijavitelj (korisnik) u sklopu ovog PDP-a:</a:t>
            </a:r>
          </a:p>
          <a:p>
            <a:pPr marL="285750" indent="-2857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Ovlašteni predstavnik suvlasnika zgrade (predstavnik suvlasnika) ili</a:t>
            </a:r>
          </a:p>
          <a:p>
            <a:pPr marL="285750" indent="-2857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upravitelj zgrade u ime i za račun suvlasnika </a:t>
            </a:r>
            <a:r>
              <a:rPr lang="hr-HR" sz="2200" b="1" dirty="0" err="1" smtClean="0">
                <a:solidFill>
                  <a:schemeClr val="accent1">
                    <a:lumMod val="75000"/>
                  </a:schemeClr>
                </a:solidFill>
              </a:rPr>
              <a:t>višestambene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 zgrade</a:t>
            </a:r>
          </a:p>
          <a:p>
            <a:pPr marL="171450" indent="-1714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171450" indent="-1714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</a:rPr>
              <a:t>Najniža i najviša dopuštena ukupna vrijednost bespovratnih sredstava iz EFRR-a: </a:t>
            </a:r>
          </a:p>
          <a:p>
            <a:pPr algn="l">
              <a:buClr>
                <a:srgbClr val="008B39"/>
              </a:buClr>
            </a:pP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sz="2200" b="1" dirty="0" smtClean="0">
                <a:solidFill>
                  <a:srgbClr val="C00000"/>
                </a:solidFill>
              </a:rPr>
              <a:t>100.000 </a:t>
            </a:r>
            <a:r>
              <a:rPr lang="hr-HR" sz="2200" b="1" dirty="0" smtClean="0">
                <a:solidFill>
                  <a:srgbClr val="C00000"/>
                </a:solidFill>
              </a:rPr>
              <a:t>HRK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– </a:t>
            </a:r>
            <a:r>
              <a:rPr lang="hr-HR" sz="2200" b="1" dirty="0" smtClean="0">
                <a:solidFill>
                  <a:srgbClr val="C00000"/>
                </a:solidFill>
              </a:rPr>
              <a:t>13.000.000 HRK </a:t>
            </a:r>
          </a:p>
          <a:p>
            <a:pPr marL="285750" indent="-285750" algn="l"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200" b="1" dirty="0"/>
          </a:p>
        </p:txBody>
      </p:sp>
      <p:graphicFrame>
        <p:nvGraphicFramePr>
          <p:cNvPr id="35" name="Dijagram 34"/>
          <p:cNvGraphicFramePr/>
          <p:nvPr>
            <p:extLst>
              <p:ext uri="{D42A27DB-BD31-4B8C-83A1-F6EECF244321}">
                <p14:modId xmlns:p14="http://schemas.microsoft.com/office/powerpoint/2010/main" val="2774191077"/>
              </p:ext>
            </p:extLst>
          </p:nvPr>
        </p:nvGraphicFramePr>
        <p:xfrm>
          <a:off x="4599844" y="825044"/>
          <a:ext cx="4484392" cy="5367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6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Tko se može prijaviti?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76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Što se sufinancira?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17" y="1014348"/>
            <a:ext cx="77007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Energetski pregled zgrade i izrada energetskog certifikata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Izrada projektne dokumentacije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Energetska obnova zgrade: toplinska zaštita vanjske ovojnice, povećanje energetske učinkovitosti sustava grijanja/hlađenja, zamjena unutarnje rasvjete zajedničkih prostora učinkovitijom, uvođenje sustava automatizacije i upravljanja zgradom, promicanje korištenja OIE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Stručni nadzor građenja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Projektantski nadzor (ako je primjenjivo)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Usluga koordinatora za zaštitu na radu (ako je primjenjivo)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Provedba elemenata pristupačnosti za osobe s invaliditetom (lift, rampe, podizne platforme)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Uvjeti za prijavu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910" y="980728"/>
            <a:ext cx="78486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isključivo cijele zgrade (arhitektonske cjeline), ne i pojedinačni ulazi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zgrade D razreda ili lošije ako su na kontinentu, odnosno C razreda i lošije ako su u primorju 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najmanje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50%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uštede u odnosu na godišnju potrošnju energije za grijanje/hlađenje prije provedbe projekta (</a:t>
            </a:r>
            <a:r>
              <a:rPr lang="hr-HR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QH,nd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66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% zgrade mora biti stambene namjene, a negrijani nadzemni prostor ne smije biti više od 25% površine </a:t>
            </a:r>
            <a:endParaRPr lang="hr-HR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odgovarajuća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suglasnost suvlasnika (natpolovična većina, sukladno članku 29. Zakona o energetskoj učinkovitosti, NN 127/14) 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zgrade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 smiju biti pojedinačno zaštićeno kulturno dobro niti ostvarivati prava na zajamčenu tarifu (zajamčenu otkupnu cijenu) za OIE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prijavu potrebno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imati energetski pregled i certifikat te glavni projekt  - za koje će biti odobreno retroaktivno sufinanciranje od 85%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ako su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izrađeni kasnije od 1.1.2014. godine i usklađeni sa tehničkim uvjetima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natječaja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otreban poseban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račun zgrade za provedbu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projekta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pl-PL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obvezna Izjava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FZOEU o spremnosti projekta</a:t>
            </a: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Kriteriji ocjenjivanja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6910" y="923166"/>
            <a:ext cx="7885307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008B39"/>
              </a:buClr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rijave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rangiraju po broju ostvarenih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bodova, a kriteriji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za bodovanje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ne predstavljaju uvjete sufinanciranja! </a:t>
            </a:r>
          </a:p>
          <a:p>
            <a:pPr>
              <a:spcAft>
                <a:spcPts val="600"/>
              </a:spcAft>
              <a:buClr>
                <a:srgbClr val="008B39"/>
              </a:buClr>
            </a:pP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Popis kriterija: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smanjenje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potrebe za toplinskom energijom po uloženoj kuni odobrenog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iznosa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broj stanova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energetski razred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starost zgrade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materijal vanjske stolarije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planirana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ušteda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energije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smanjenje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CO</a:t>
            </a:r>
            <a:r>
              <a:rPr lang="hr-HR" baseline="-25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2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emisija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spremnost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projekta za provedbu (sklopljeni ugovori s izvođačima za radove, s bankom za kreditiranje) </a:t>
            </a:r>
            <a:endParaRPr lang="hr-HR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korištenje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obnovljivih izvora energije te zamjenu energenta za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grijanje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pristupačnost osobama s invaliditetom</a:t>
            </a:r>
          </a:p>
          <a:p>
            <a:pPr marL="742950" lvl="1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oprinos održivom razvoju</a:t>
            </a:r>
            <a:endParaRPr lang="hr-HR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301582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3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87931" y="233441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Iznos bespovratnih sredstava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graphicFrame>
        <p:nvGraphicFramePr>
          <p:cNvPr id="2" name="Tablic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47147"/>
              </p:ext>
            </p:extLst>
          </p:nvPr>
        </p:nvGraphicFramePr>
        <p:xfrm>
          <a:off x="487931" y="1123062"/>
          <a:ext cx="8068688" cy="49882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7765"/>
                <a:gridCol w="1144823"/>
                <a:gridCol w="1796100"/>
              </a:tblGrid>
              <a:tr h="6579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Aktivnost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Stopa </a:t>
                      </a:r>
                      <a:r>
                        <a:rPr lang="hr-HR" sz="1800" dirty="0" err="1" smtClean="0">
                          <a:effectLst/>
                        </a:rPr>
                        <a:t>suf</a:t>
                      </a:r>
                      <a:r>
                        <a:rPr lang="hr-HR" sz="1800" dirty="0" smtClean="0">
                          <a:effectLst/>
                        </a:rPr>
                        <a:t>.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800" dirty="0">
                          <a:effectLst/>
                        </a:rPr>
                        <a:t>Maksimalni iznos bespovratnih sredstava (kn)</a:t>
                      </a:r>
                      <a:endParaRPr lang="hr-HR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879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Energetski pregled i energetski certifikat, prije i nakon obnove</a:t>
                      </a:r>
                      <a:endParaRPr lang="hr-H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85%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30.000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4879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Glavni projekt energetske obnove (elaborati, ako je primjenjivo)</a:t>
                      </a:r>
                      <a:endParaRPr lang="hr-H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85%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200.000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14434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Provedba mjera energetske učinkovitosti i korištenje obnovljivih izvora energije </a:t>
                      </a:r>
                      <a:r>
                        <a:rPr lang="hr-HR" sz="1600" b="0" dirty="0" smtClean="0">
                          <a:effectLst/>
                        </a:rPr>
                        <a:t>(</a:t>
                      </a:r>
                      <a:r>
                        <a:rPr lang="hr-HR" sz="1600" b="0" dirty="0">
                          <a:effectLst/>
                        </a:rPr>
                        <a:t>npr. obnova fasade, krovišta, stubišna rasvjeta, ugradnja visokoučinkovitog sustava grijanja, korištenje sustava obnovljivih izvora energije, mjere pristupačnosti za savladavanje visinskih razlika i dr.)</a:t>
                      </a:r>
                      <a:endParaRPr lang="hr-H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60%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12.600.000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731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Stručni nadzor građenja</a:t>
                      </a:r>
                      <a:r>
                        <a:rPr lang="hr-HR" sz="1600" b="0" dirty="0" smtClean="0">
                          <a:effectLst/>
                        </a:rPr>
                        <a:t>/ Projektantski </a:t>
                      </a:r>
                      <a:r>
                        <a:rPr lang="hr-HR" sz="1600" b="0" dirty="0">
                          <a:effectLst/>
                        </a:rPr>
                        <a:t>nadzor/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Koordinator zaštite na radu</a:t>
                      </a:r>
                      <a:endParaRPr lang="hr-H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b="1" dirty="0">
                          <a:effectLst/>
                        </a:rPr>
                        <a:t>60%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150.000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6550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1600" b="0" dirty="0">
                          <a:effectLst/>
                        </a:rPr>
                        <a:t>Upravljanje projektom i administracija</a:t>
                      </a:r>
                      <a:endParaRPr lang="hr-HR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000" b="1" dirty="0">
                          <a:effectLst/>
                        </a:rPr>
                        <a:t>85%</a:t>
                      </a:r>
                      <a:endParaRPr lang="hr-H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000" dirty="0" smtClean="0">
                          <a:effectLst/>
                        </a:rPr>
                        <a:t>7.650</a:t>
                      </a:r>
                      <a:endParaRPr lang="hr-HR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440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>
                          <a:effectLst/>
                        </a:rPr>
                        <a:t>UKUPNO  </a:t>
                      </a:r>
                      <a:r>
                        <a:rPr lang="hr-HR" sz="2400" b="1" dirty="0" smtClean="0">
                          <a:effectLst/>
                        </a:rPr>
                        <a:t>CCA</a:t>
                      </a:r>
                      <a:endParaRPr lang="hr-HR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800" b="1" dirty="0">
                          <a:effectLst/>
                        </a:rPr>
                        <a:t> </a:t>
                      </a:r>
                      <a:endParaRPr lang="hr-HR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r-HR" sz="2400" b="1" dirty="0" smtClean="0">
                          <a:solidFill>
                            <a:srgbClr val="C00000"/>
                          </a:solidFill>
                          <a:effectLst/>
                        </a:rPr>
                        <a:t>13.000.000</a:t>
                      </a:r>
                      <a:endParaRPr lang="hr-HR" sz="2000" b="1" dirty="0">
                        <a:solidFill>
                          <a:srgbClr val="C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9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PROCES SUFINANCIRANJA</a:t>
            </a:r>
            <a:endParaRPr lang="en-US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" y="984539"/>
            <a:ext cx="9144000" cy="2595811"/>
          </a:xfrm>
          <a:prstGeom prst="rect">
            <a:avLst/>
          </a:prstGeom>
        </p:spPr>
      </p:pic>
      <p:sp>
        <p:nvSpPr>
          <p:cNvPr id="18" name="TextBox 8"/>
          <p:cNvSpPr txBox="1"/>
          <p:nvPr/>
        </p:nvSpPr>
        <p:spPr>
          <a:xfrm>
            <a:off x="366546" y="3402696"/>
            <a:ext cx="815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8B39"/>
              </a:buClr>
            </a:pPr>
            <a:r>
              <a:rPr lang="hr-HR" sz="2400" b="1" dirty="0" smtClean="0">
                <a:solidFill>
                  <a:srgbClr val="C00000"/>
                </a:solidFill>
                <a:cs typeface="Arial"/>
              </a:rPr>
              <a:t>VAŽNO</a:t>
            </a:r>
            <a:r>
              <a:rPr lang="hr-HR" sz="2400" dirty="0" smtClean="0">
                <a:solidFill>
                  <a:srgbClr val="C00000"/>
                </a:solidFill>
                <a:cs typeface="Arial"/>
              </a:rPr>
              <a:t>! Što prije se prijaviti Fondu sa projektima koji su spremni</a:t>
            </a:r>
            <a:endParaRPr lang="hr-HR" sz="2400" dirty="0">
              <a:solidFill>
                <a:srgbClr val="C00000"/>
              </a:solidFill>
              <a:cs typeface="Arial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535764" y="4000261"/>
            <a:ext cx="741275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8B39"/>
              </a:buClr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Nakon ugovaranja slijedi: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realizacija projekata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praćenje i odobravanje troškova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isplate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daljnje praćenje projekata i izvještavanje</a:t>
            </a:r>
          </a:p>
          <a:p>
            <a:pPr marL="342900" indent="-342900">
              <a:buClr>
                <a:srgbClr val="008B39"/>
              </a:buClr>
              <a:buFont typeface="Arial" panose="020B0604020202020204" pitchFamily="34" charset="0"/>
              <a:buChar char="•"/>
            </a:pP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2050" name="Picture 2" descr="http://images.freeimages.com/images/premium/large-thumbs/1195/11955511-3d-puppet-builder-with-rul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9" y="4350186"/>
            <a:ext cx="1258266" cy="150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5940152" y="2535774"/>
            <a:ext cx="1296144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r-HR" sz="800" dirty="0" smtClean="0"/>
              <a:t>ODLUKE O FINANCIRANJU</a:t>
            </a:r>
            <a:endParaRPr lang="hr-HR" sz="800" dirty="0"/>
          </a:p>
        </p:txBody>
      </p:sp>
    </p:spTree>
    <p:extLst>
      <p:ext uri="{BB962C8B-B14F-4D97-AF65-F5344CB8AC3E}">
        <p14:creationId xmlns:p14="http://schemas.microsoft.com/office/powerpoint/2010/main" val="297323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KAKO SE PRIJAVITI?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042" name="Picture 18" descr="https://s-media-cache-ak0.pinimg.com/236x/4b/12/eb/4b12eb6d0f823cf6912d63b994fc15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84" y="3787187"/>
            <a:ext cx="1414782" cy="212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jagram 2"/>
          <p:cNvGraphicFramePr/>
          <p:nvPr>
            <p:extLst>
              <p:ext uri="{D42A27DB-BD31-4B8C-83A1-F6EECF244321}">
                <p14:modId xmlns:p14="http://schemas.microsoft.com/office/powerpoint/2010/main" val="387229896"/>
              </p:ext>
            </p:extLst>
          </p:nvPr>
        </p:nvGraphicFramePr>
        <p:xfrm>
          <a:off x="179512" y="1137979"/>
          <a:ext cx="8748464" cy="37496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8" name="Picture 4" descr="Slikovni rezult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317" y="4363653"/>
            <a:ext cx="1147529" cy="135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manitoba.ca/campus/housing/images/icon_email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20" y="4217202"/>
            <a:ext cx="1471133" cy="14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bs-payment-europe.com/fileadmin/content/product/BS-Payment-Europe-Illustration_7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782" y="4255812"/>
            <a:ext cx="1566671" cy="1420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6" name="Picture 12" descr="http://s5.picofile.com/file/8152513776/custom_reports_icon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9" y="4348453"/>
            <a:ext cx="1577938" cy="15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 4"/>
          <p:cNvSpPr/>
          <p:nvPr/>
        </p:nvSpPr>
        <p:spPr>
          <a:xfrm>
            <a:off x="1090412" y="4671204"/>
            <a:ext cx="7072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8800" b="1" cap="none" spc="0" dirty="0" smtClean="0">
                <a:ln w="22225">
                  <a:solidFill>
                    <a:srgbClr val="F0CC17"/>
                  </a:solidFill>
                  <a:prstDash val="solid"/>
                </a:ln>
                <a:solidFill>
                  <a:srgbClr val="86392A"/>
                </a:solidFill>
                <a:effectLst/>
              </a:rPr>
              <a:t>?</a:t>
            </a:r>
            <a:endParaRPr lang="hr-HR" sz="8800" b="1" cap="none" spc="0" dirty="0">
              <a:ln w="22225">
                <a:solidFill>
                  <a:srgbClr val="F0CC17"/>
                </a:solidFill>
                <a:prstDash val="solid"/>
              </a:ln>
              <a:solidFill>
                <a:srgbClr val="86392A"/>
              </a:solidFill>
              <a:effectLst/>
            </a:endParaRPr>
          </a:p>
        </p:txBody>
      </p:sp>
      <p:pic>
        <p:nvPicPr>
          <p:cNvPr id="16" name="Picture 5" descr="logo_horizontalni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83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Potrebna dokumentacija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17" y="1014348"/>
            <a:ext cx="798882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Prijavni obrasci – A (online) i B dio (</a:t>
            </a:r>
            <a:r>
              <a:rPr lang="hr-HR" sz="2400" dirty="0" err="1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excel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Izjava prijavitelja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Ažurirani popis suvlasnika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Izjava ovlaštenog projektanta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Izjava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 primljenim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državnim potporama </a:t>
            </a: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zjava FZOEU o spremnosti projektnog prijedloga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Ostala dokumentacija definirana pozivom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050" name="Picture 2" descr="http://seqassist.com.au/wordpress/wp-content/uploads/2016/03/document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071" y="851595"/>
            <a:ext cx="3067653" cy="245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9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Prijavni obrazac – B dio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520316" y="1140245"/>
            <a:ext cx="79888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Osnovni podaci o zgradi i prijavitelju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Troškovi projekta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Planirane mjere povećanja energetske učinkovitosti zgrade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Dodatni podaci o projektnom prijedlogu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026" name="Picture 2" descr="https://sites.psu.edu/ldtonline/wp-content/uploads/sites/28967/2016/04/documents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519" y="3366865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316" y="339951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Zašto energetska obnova zgrada?</a:t>
            </a:r>
            <a:endParaRPr lang="en-US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050" y="1035157"/>
            <a:ext cx="849287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zgradama se troši više od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42,3%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od ukupne potrošnje energije</a:t>
            </a: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posljednjih 30 godina taj udio kontinuirano raste</a:t>
            </a: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većina zgrada u Hrvatskoj je izgrađena do kraja osamdesetih i ima slabu ili nikakvu toplinsku izolaciju</a:t>
            </a: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takve zgrade troše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5x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više energije od zgrada energetskog razreda B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2" descr="https://upload.wikimedia.org/wikipedia/commons/thumb/f/f2/Passivhaus_thermogram_gedaemmt_ungedaemmt.png/440px-Passivhaus_thermogram_gedaemmt_ungedaemmt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r="9937"/>
          <a:stretch/>
        </p:blipFill>
        <p:spPr bwMode="auto">
          <a:xfrm>
            <a:off x="4218068" y="4197894"/>
            <a:ext cx="3305917" cy="265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Slika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3" y="4189513"/>
            <a:ext cx="323944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Izjava prijavitelja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490932" y="995392"/>
            <a:ext cx="766365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 nekažnjavanju prijavitelja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Nepostojanje sukoba interesa (prijavitelj ne može biti ponuditelj u bilo kojem od postupaka nabave)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Suglasnost natpolovične većina suvlasnika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Postojanje osigurane financijske konstrukcije za vlastito učešće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Da nitko od suvlasnika nije prešao maksimalno dozvoljeni iznos državnih potpora (temeljem izjava suvlasnika)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Da radovi na energetskoj obnovi nisu započeli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Da će osigurati održivost projekta i projektnih rezultata (ne odnosi se na prodaju stanova već eventualnu promjenu namjene prostora)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Ostalo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8" name="Picture 4" descr="Slikovni rezult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42" y="68187"/>
            <a:ext cx="1495972" cy="149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Ažurirani popis suvlasnika?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sp>
        <p:nvSpPr>
          <p:cNvPr id="17" name="TextBox 8"/>
          <p:cNvSpPr txBox="1"/>
          <p:nvPr/>
        </p:nvSpPr>
        <p:spPr>
          <a:xfrm>
            <a:off x="543617" y="1014348"/>
            <a:ext cx="834886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Ime i prezime suvlasnika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Suglasnost s projektom (da/ne)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Namjena (poslovni ili stambeni prostor)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Obavljanje gospodarske djelatnosti (da/ne)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Suvlasnički dio (Excel tablica generira % suglasnih suvlasnika!)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Korisna površina m</a:t>
            </a:r>
            <a:r>
              <a:rPr lang="hr-HR" sz="2400" baseline="30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2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3074" name="Picture 2" descr="http://www.pdzbsest.it/wp-content/uploads/2015/07/graphix-my-documents_283x2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57" y="3910950"/>
            <a:ext cx="2453873" cy="245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24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Državne potpore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316" y="1010905"/>
            <a:ext cx="851618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Kada korisnik/ci (suvlasnik/ci):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iznajmljuje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suvlasnički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udio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obavlja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gospodarsku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djelatnost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</a:pPr>
            <a:endParaRPr lang="hr-HR" sz="2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Ø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Potrebno dostaviti Izjavu kojom potvrđuje da nije primio potpore više od iznosa od </a:t>
            </a:r>
            <a:r>
              <a:rPr lang="pt-B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200.000 €  tijekom tri fiskalne </a:t>
            </a:r>
            <a:r>
              <a:rPr lang="pt-B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godine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– tzv. </a:t>
            </a:r>
            <a:r>
              <a:rPr lang="hr-HR" sz="2400" b="1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</a:t>
            </a:r>
            <a:r>
              <a:rPr lang="pt-BR" sz="2400" b="1" i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e minimis 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pravilo</a:t>
            </a:r>
            <a:endParaRPr lang="pt-BR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pic>
        <p:nvPicPr>
          <p:cNvPr id="2" name="Picture 2" descr="https://www.scmp.com/sites/default/files/2015/03/02/image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4484459"/>
            <a:ext cx="2085802" cy="134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"/>
          <p:cNvSpPr txBox="1"/>
          <p:nvPr/>
        </p:nvSpPr>
        <p:spPr>
          <a:xfrm>
            <a:off x="1897501" y="4051007"/>
            <a:ext cx="606652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odnosi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na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stanove ili poslovne prostore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vlasništvu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RH ili jedinica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lokalne područne (regionalne) samouprave koji se iznajmljuju, 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čije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korištenje plaća slobodno ugovorena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najamnina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najam stana za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čije se korištenje plaća zaštićena najamnina ili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poslovnog prostora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koji se dodjeljuju na korištenje za provođenje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aktivnosti od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interesa za opće </a:t>
            </a:r>
            <a:r>
              <a:rPr lang="hr-HR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dobro ne smatraju se gospodarskom djelatnošću!</a:t>
            </a:r>
            <a:endParaRPr lang="hr-HR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273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likovni rezultat za documen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65" y="1852"/>
            <a:ext cx="2820529" cy="18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Ostala potrebna dokumentacija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17" y="1014348"/>
            <a:ext cx="8348863" cy="500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err="1" smtClean="0">
                <a:solidFill>
                  <a:schemeClr val="accent1">
                    <a:lumMod val="75000"/>
                  </a:schemeClr>
                </a:solidFill>
              </a:rPr>
              <a:t>Međuvlasnički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ugovor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Ugovor o upravljanju zgradom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Punomoć ovjerena kod javnog bilježnika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Odluka/e o sklapanju ugovora o energetskoj obnovi višestambene zgrade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Ugovor o otvaranju računa za provedbu projekta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Dokaz da je </a:t>
            </a:r>
            <a:r>
              <a:rPr lang="hr-HR" dirty="0" err="1">
                <a:solidFill>
                  <a:schemeClr val="accent1">
                    <a:lumMod val="75000"/>
                  </a:schemeClr>
                </a:solidFill>
              </a:rPr>
              <a:t>višestambena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 zgrada koja je predmet energetske obnove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postojeća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Glavni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projekt energetske obnove višestambene zgrade ne stariji od 1.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7. 2013.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Fotodokumentacija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dijelova zgrade i tehničkih sustava za koje je predviđena energetska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obnova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Akt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za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građenje</a:t>
            </a: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Odobrenja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, suglasnosti i posebni uvjeti građenja </a:t>
            </a:r>
            <a:endParaRPr lang="hr-HR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 fontAlgn="ctr">
              <a:lnSpc>
                <a:spcPct val="115000"/>
              </a:lnSpc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Uvjerenje </a:t>
            </a:r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da se protiv osobe ovlaštene za zastupanje Prijavitelja ne vodi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         kazneni postupak</a:t>
            </a: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4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69" y="1905001"/>
            <a:ext cx="2330413" cy="49530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4" y="5589240"/>
            <a:ext cx="7504329" cy="126876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45611" y="1776979"/>
            <a:ext cx="4780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accent1">
                    <a:lumMod val="75000"/>
                  </a:schemeClr>
                </a:solidFill>
              </a:rPr>
              <a:t>Energetska obnova </a:t>
            </a:r>
            <a:r>
              <a:rPr lang="hr-HR" sz="3600" b="1" dirty="0">
                <a:solidFill>
                  <a:schemeClr val="accent1">
                    <a:lumMod val="75000"/>
                  </a:schemeClr>
                </a:solidFill>
              </a:rPr>
              <a:t>višestambenih zgrada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0" name="AutoShape 8" descr="https://image.freepik.com/free-vector/blue-buildings_23-214750526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812359" y="4001939"/>
            <a:ext cx="1316411" cy="2399683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2742694" y="3088839"/>
            <a:ext cx="44704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600" b="1" kern="1000" dirty="0">
                <a:solidFill>
                  <a:srgbClr val="FF0000"/>
                </a:solidFill>
              </a:rPr>
              <a:t>POSTUPCI NABAVE ZA OSOBE KOJE NISU OBVEZNICI </a:t>
            </a:r>
            <a:r>
              <a:rPr lang="hr-HR" sz="2600" b="1" kern="1000" dirty="0" smtClean="0">
                <a:solidFill>
                  <a:srgbClr val="FF0000"/>
                </a:solidFill>
              </a:rPr>
              <a:t>ZAKONA O JAVNOJ NABAVI </a:t>
            </a:r>
            <a:r>
              <a:rPr lang="hr-HR" sz="2600" b="1" kern="1000" dirty="0">
                <a:solidFill>
                  <a:schemeClr val="accent1">
                    <a:lumMod val="75000"/>
                  </a:schemeClr>
                </a:solidFill>
              </a:rPr>
              <a:t>	</a:t>
            </a:r>
            <a:endParaRPr lang="hr-HR" sz="2600" kern="1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" y="335334"/>
            <a:ext cx="2609161" cy="676374"/>
          </a:xfrm>
          <a:prstGeom prst="rect">
            <a:avLst/>
          </a:prstGeom>
        </p:spPr>
      </p:pic>
      <p:pic>
        <p:nvPicPr>
          <p:cNvPr id="15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" y="335334"/>
            <a:ext cx="2609161" cy="676374"/>
          </a:xfrm>
          <a:prstGeom prst="rect">
            <a:avLst/>
          </a:prstGeom>
        </p:spPr>
      </p:pic>
      <p:sp>
        <p:nvSpPr>
          <p:cNvPr id="18" name="Rectangle 5"/>
          <p:cNvSpPr/>
          <p:nvPr/>
        </p:nvSpPr>
        <p:spPr>
          <a:xfrm>
            <a:off x="305948" y="1776979"/>
            <a:ext cx="2321836" cy="2372101"/>
          </a:xfrm>
          <a:prstGeom prst="rect">
            <a:avLst/>
          </a:prstGeom>
          <a:solidFill>
            <a:srgbClr val="008F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sr-Latn-R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hr-HR" sz="2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FOND ZA ZAŠTITU OKOLIŠA I ENERGETSKU UČINKOVITOST</a:t>
            </a:r>
            <a:endParaRPr lang="en-US" sz="2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9" name="Picture 2" descr="paper clip priorite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79" y="1122114"/>
            <a:ext cx="9144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2732875" y="4660667"/>
            <a:ext cx="40722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accent1">
                    <a:lumMod val="75000"/>
                  </a:schemeClr>
                </a:solidFill>
              </a:rPr>
              <a:t>TEMELJEM JAVNOG POZIVA MINISTARSTVA GRADITELJSTVA OBJAVLJENOG 17.10.2016., 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</a:rPr>
              <a:t>PDP_4C2.2</a:t>
            </a:r>
          </a:p>
        </p:txBody>
      </p:sp>
      <p:pic>
        <p:nvPicPr>
          <p:cNvPr id="21" name="Picture 2" descr="https://dozvola.mgipu.hr/DozvolaThemeJavno-theme/images/custom/grb_hrvatsk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4405" y="380040"/>
            <a:ext cx="399444" cy="5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kstniOkvir 21"/>
          <p:cNvSpPr txBox="1"/>
          <p:nvPr/>
        </p:nvSpPr>
        <p:spPr>
          <a:xfrm>
            <a:off x="7213158" y="416679"/>
            <a:ext cx="18712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REPUBLIKA HRVATSKA</a:t>
            </a:r>
          </a:p>
          <a:p>
            <a:pPr algn="ctr"/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Ministarstvo graditeljstva i </a:t>
            </a:r>
          </a:p>
          <a:p>
            <a:pPr algn="ctr"/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prostornoga uređenja</a:t>
            </a:r>
            <a:endParaRPr lang="hr-HR" sz="9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Pravna osnova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2" y="1139358"/>
            <a:ext cx="79888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Aneks 2. Poziva - Postupci nabave za osobe koje nisu obveznici </a:t>
            </a:r>
            <a:r>
              <a:rPr lang="hr-HR" sz="2800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Zakona o javnoj nabavi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Zakon o javnoj nabavi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Status Posredničkog tijela razine 2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6146" name="Picture 2" descr="http://www.freelanceparalegalsupport.com/yahoo_site_admin/assets/images/Clip_art_scales_of_justice_legal.143115246_std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095" y="3367293"/>
            <a:ext cx="4080295" cy="2805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19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87" y="1905000"/>
            <a:ext cx="2330413" cy="4953000"/>
          </a:xfrm>
          <a:prstGeom prst="rect">
            <a:avLst/>
          </a:prstGeom>
        </p:spPr>
      </p:pic>
      <p:sp>
        <p:nvSpPr>
          <p:cNvPr id="9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02594" y="4001939"/>
            <a:ext cx="1277918" cy="2399683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611560" y="-2926586"/>
            <a:ext cx="81369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r-HR" b="1" dirty="0" smtClean="0">
                <a:solidFill>
                  <a:srgbClr val="000000"/>
                </a:solidFill>
                <a:latin typeface="Trebuchet MS"/>
                <a:ea typeface="Times New Roman"/>
                <a:cs typeface="Trebuchet MS"/>
              </a:rPr>
              <a:t> </a:t>
            </a:r>
            <a:endParaRPr lang="hr-HR" sz="1200" dirty="0">
              <a:effectLst/>
              <a:latin typeface="Arial"/>
              <a:ea typeface="Calibri"/>
            </a:endParaRPr>
          </a:p>
        </p:txBody>
      </p:sp>
      <p:sp>
        <p:nvSpPr>
          <p:cNvPr id="5" name="Pravokutnik 4"/>
          <p:cNvSpPr/>
          <p:nvPr/>
        </p:nvSpPr>
        <p:spPr>
          <a:xfrm>
            <a:off x="501062" y="1339715"/>
            <a:ext cx="74015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racionalnog i efikasnog trošenja javnih sredstava </a:t>
            </a: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slobodnog kretanja roba i usluga te načelo slobode poslovnog </a:t>
            </a:r>
            <a:r>
              <a:rPr lang="hr-HR" sz="2200" dirty="0" err="1">
                <a:solidFill>
                  <a:schemeClr val="accent1">
                    <a:lumMod val="75000"/>
                  </a:schemeClr>
                </a:solidFill>
                <a:ea typeface="Calibri"/>
              </a:rPr>
              <a:t>nastana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 </a:t>
            </a: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jednakog postupanja i nediskriminacije </a:t>
            </a: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transparentnosti </a:t>
            </a: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uzajamnog priznavanja </a:t>
            </a:r>
            <a:endParaRPr lang="hr-HR" sz="2200" dirty="0" smtClean="0">
              <a:solidFill>
                <a:schemeClr val="accent1">
                  <a:lumMod val="75000"/>
                </a:schemeClr>
              </a:solidFill>
              <a:ea typeface="Calibri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23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izbjegavanja sukoba interesa </a:t>
            </a: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ea typeface="Calibri"/>
              </a:rPr>
              <a:t>načelo zaštite tržišnog natjecanja 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Načela javne nabave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971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Postupak nabave ovisno o vrijednosti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5319" y="1241137"/>
            <a:ext cx="8201054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8B39"/>
              </a:buClr>
            </a:pPr>
            <a:r>
              <a:rPr lang="hr-HR" sz="2000" i="1" dirty="0">
                <a:solidFill>
                  <a:schemeClr val="accent1">
                    <a:lumMod val="75000"/>
                  </a:schemeClr>
                </a:solidFill>
              </a:rPr>
              <a:t>Procijenjena vrijednost nabave mora biti vidljiva u Planu upravljanja i održavanja </a:t>
            </a:r>
            <a:r>
              <a:rPr lang="hr-HR" sz="2000" i="1" dirty="0" smtClean="0">
                <a:solidFill>
                  <a:schemeClr val="accent1">
                    <a:lumMod val="75000"/>
                  </a:schemeClr>
                </a:solidFill>
              </a:rPr>
              <a:t>zgrade.</a:t>
            </a:r>
          </a:p>
          <a:p>
            <a:pPr>
              <a:buClr>
                <a:srgbClr val="008B39"/>
              </a:buClr>
            </a:pPr>
            <a:endParaRPr lang="hr-HR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7200" indent="-457200">
              <a:buClr>
                <a:srgbClr val="008B39"/>
              </a:buClr>
              <a:buFont typeface="+mj-lt"/>
              <a:buAutoNum type="arabicPeriod"/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Robe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 usluge do 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20.000 kuna (bez PDV-a)</a:t>
            </a:r>
          </a:p>
          <a:p>
            <a:pPr>
              <a:buClr>
                <a:srgbClr val="008B39"/>
              </a:buClr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      radovi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do 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50.000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kuna (bez PDV-a)</a:t>
            </a:r>
          </a:p>
          <a:p>
            <a:pPr>
              <a:buClr>
                <a:srgbClr val="008B39"/>
              </a:buClr>
            </a:pPr>
            <a:endParaRPr lang="hr-HR" sz="24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Provodi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postupak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direktne pogodbe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, izdavanjem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narudžbenice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. </a:t>
            </a:r>
            <a:endParaRPr lang="hr-HR" sz="24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914400" lvl="1" indent="-4572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Narudžbenica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mora čuvati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kao dokaz o plaćanju izvršenja nabave, kako bi se trošak mogao smatrati prihvatljivim.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3314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85092"/>
            <a:ext cx="926085" cy="92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6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Postupak nabave ovisno o vrijednosti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32" y="1287780"/>
            <a:ext cx="82010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533400">
              <a:buClr>
                <a:srgbClr val="008B39"/>
              </a:buClr>
              <a:buAutoNum type="arabicPeriod" startAt="2"/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Robe i usluge od 20.000 - 500.000 kuna,  </a:t>
            </a:r>
          </a:p>
          <a:p>
            <a:pPr marL="92075">
              <a:buClr>
                <a:srgbClr val="008B39"/>
              </a:buClr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       radovi od 50.000 - 1.000.000 kuna</a:t>
            </a:r>
            <a:endParaRPr lang="hr-HR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+mj-lt"/>
              <a:buAutoNum type="arabicPeriod"/>
            </a:pPr>
            <a:endParaRPr lang="hr-HR" sz="11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809625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Mogu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se sklapati ugovori o nabavi na temelju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jedne ponude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(jednog ponuditelja). </a:t>
            </a:r>
            <a:endParaRPr lang="hr-HR" sz="24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809625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Prije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početka navedenog postupka NOJN je obvezan istražiti relevantno tržište za predmet nabave: </a:t>
            </a:r>
          </a:p>
          <a:p>
            <a:pPr marL="1266825" lvl="1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pretraživanjem interneta (preuzimanjem službenih cjenika) ili </a:t>
            </a:r>
          </a:p>
          <a:p>
            <a:pPr marL="1266825" lvl="1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slanjem upita za ponudu određenom broju (najmanje tri) neovisna gospodarska subjekta (koji nisu povezani), a prema mišljenju NOJN-a mogu izvršiti predmet nabave. 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735" y="1411668"/>
            <a:ext cx="853575" cy="8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56" y="1412775"/>
            <a:ext cx="853575" cy="85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5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Postupak nabave ovisno o vrijednosti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9532" y="1287780"/>
            <a:ext cx="820105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indent="-533400">
              <a:buClr>
                <a:srgbClr val="008B39"/>
              </a:buClr>
              <a:buAutoNum type="arabicPeriod" startAt="2"/>
            </a:pP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Robe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 usluge </a:t>
            </a:r>
            <a:r>
              <a:rPr lang="hr-HR" sz="2400" b="1" u="sng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iznad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500.000 </a:t>
            </a: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kuna, </a:t>
            </a:r>
            <a:endParaRPr lang="hr-HR" sz="24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92075">
              <a:buClr>
                <a:srgbClr val="008B39"/>
              </a:buClr>
            </a:pPr>
            <a:r>
              <a:rPr lang="hr-HR" sz="24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      radovi </a:t>
            </a:r>
            <a:r>
              <a:rPr lang="hr-HR" sz="2400" b="1" u="sng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iznad</a:t>
            </a:r>
            <a:r>
              <a:rPr lang="hr-HR" sz="24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1.000.000 kuna</a:t>
            </a:r>
            <a:endParaRPr lang="hr-HR" sz="24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+mj-lt"/>
              <a:buAutoNum type="arabicPeriod"/>
            </a:pPr>
            <a:endParaRPr lang="hr-HR" sz="11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809625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NOJN je obvezan objaviti obavijest o nabavi. </a:t>
            </a:r>
            <a:endParaRPr lang="hr-HR" sz="24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809625" indent="-277813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Postupak </a:t>
            </a: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nabave počinje danom objave obavijesti o nabavi na internetskoj stranici NOJN-a ili (ako je NOJN nema</a:t>
            </a:r>
            <a:r>
              <a:rPr lang="hr-HR" sz="2400">
                <a:solidFill>
                  <a:schemeClr val="accent1">
                    <a:lumMod val="75000"/>
                  </a:schemeClr>
                </a:solidFill>
                <a:cs typeface="Arial"/>
              </a:rPr>
              <a:t>) </a:t>
            </a:r>
            <a:r>
              <a:rPr lang="hr-HR" sz="240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www.strukturnifondovi.hr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.</a:t>
            </a:r>
            <a:endParaRPr lang="hr-HR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62" y="1556792"/>
            <a:ext cx="791454" cy="7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312" y="1577430"/>
            <a:ext cx="791454" cy="7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www.iconexperience.com/_img/v_collection_png/512x512/shadow/moneyb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42" y="1598292"/>
            <a:ext cx="791454" cy="79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0316" y="339951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Definicija višestambene zgrade</a:t>
            </a:r>
            <a:endParaRPr lang="en-US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00" y="1091679"/>
            <a:ext cx="815725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zgrada u kojoj se najmanje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66%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korisne površine zgrade koristi za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stanovanje</a:t>
            </a: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ü"/>
            </a:pPr>
            <a:r>
              <a:rPr lang="it-IT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ima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3 </a:t>
            </a:r>
            <a:r>
              <a:rPr lang="it-IT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ili </a:t>
            </a:r>
            <a:r>
              <a:rPr lang="it-IT" sz="2200" b="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više</a:t>
            </a:r>
            <a:r>
              <a:rPr lang="it-IT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it-IT" sz="22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stambenih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it-IT" sz="22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jedinica</a:t>
            </a:r>
            <a:endParaRPr lang="it-IT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upravlja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upravitelj zgrade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ü"/>
            </a:pP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čini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jedinstvenu arhitektonsku cjelinu-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konstruktivna, funkcionalna i oblikovna cjelina, koja se sastoji od jedne ili više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dilatacija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Clr>
                <a:srgbClr val="008B39"/>
              </a:buClr>
              <a:buFont typeface="Wingdings" panose="05000000000000000000" pitchFamily="2" charset="2"/>
              <a:buChar char="ü"/>
            </a:pP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270114" y="4735213"/>
            <a:ext cx="893733" cy="1678258"/>
          </a:xfrm>
          <a:prstGeom prst="rect">
            <a:avLst/>
          </a:prstGeom>
        </p:spPr>
      </p:pic>
      <p:pic>
        <p:nvPicPr>
          <p:cNvPr id="1030" name="Picture 6" descr="Slikovni rezultat za multi apartment build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22" y="4223034"/>
            <a:ext cx="3387755" cy="260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06" y="4223034"/>
            <a:ext cx="3593800" cy="26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5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pic>
        <p:nvPicPr>
          <p:cNvPr id="7170" name="Picture 2" descr="https://www.lawlytics.com/wp-content/uploads/2015/08/tug-of-war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177" y="1738068"/>
            <a:ext cx="2331011" cy="117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Izbjegavanje sukoba interesa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3" y="1016946"/>
            <a:ext cx="7622108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Sukladno članku 13. stavak 9. točka 1. Zakona o javnoj nabavi („Narodne novine“ broj: 90/11,83/13, 143/13 i 13/14)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Izjave o sprječavanju sukoba interesa: </a:t>
            </a:r>
            <a:endParaRPr lang="hr-HR" sz="20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742950" lvl="1" indent="-285750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ovlaštene osobe koje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provode postupak nabave</a:t>
            </a:r>
          </a:p>
          <a:p>
            <a:pPr marL="742950" lvl="1" indent="-285750"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čelnika tijela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Objava gospodarskih subjekata u Dokumentaciji za koje postoje sukob interesa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Situacija u kojoj zaposlenik naručitelja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može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utjecati na rezultat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procedure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ima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direktni ili indirektni financijski, ekonomski ili drugi osobni interes koji bi se mogao shvatiti kao utjecaj na njihovu nepristranost i neovisnost u kontekstu procedure javne nabave.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9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Nedopuštena postupanja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3" y="1176467"/>
            <a:ext cx="7622108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umjetna podjele nabava (cjepkanje predmeta nabave)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nedopušteni kriteriji odabira 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diskriminirajuće tehničke specifikacije 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neobjavljivanje i neprimjenjivanje kriterija odabira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nedostatak potrebnih evidencija 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propuštanje objave poziva na nadmetanje, ako je potrebno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nepoštovanje minimalnih rokova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propuštanje oznaka da se projekt financira sredstvima EU,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neobjavljivanje izmjene dokumentacije i </a:t>
            </a:r>
            <a:r>
              <a:rPr lang="hr-HR" sz="20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neprodužavanje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roka za dostavu ponuda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diskriminirajuća komunikacija (načelo „sve svima”)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8194" name="Picture 2" descr="http://www.intercitypost.com/sites/intercitypost/files/images/stop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8267" y="94320"/>
            <a:ext cx="1750504" cy="175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pic>
        <p:nvPicPr>
          <p:cNvPr id="8194" name="Picture 2" descr="http://www.intercitypost.com/sites/intercitypost/files/images/stop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792" y="190271"/>
            <a:ext cx="1751838" cy="175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Nedopuštena postupanja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3" y="1016946"/>
            <a:ext cx="733407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eliminacija natjecatelja / ponuditelja na temelju nezakonitih kriterija odabira, 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nejednako postupanje prema ponuditeljima tijekom ocjenjivanja,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prihvaćanje ponuditelja koji su trebali biti eliminirani u fazi odabira ponuditelja,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izmjena ponuda tijekom ocjenjivanja,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pregovaranje tijekom postupka dodjele,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pogreške u izračunu pri zbrajanju bodova i rangiranju ponuda,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odbijanje neuobičajeno niskih ponuda bez opravdanja / eliminacija ponuda zbog preniske cijene, iako za to nisu unaprijed utvrđeni kriteriji ili metodologija, potrebno pojašnjenje prije odbijanja radi nisko ponuđene cijene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- svakako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to naznačiti u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DZN</a:t>
            </a:r>
            <a:endParaRPr lang="hr-HR" sz="20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272689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Sadržaj dokumentacije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5315" y="935502"/>
            <a:ext cx="8578980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Opis predmeta nabave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Procijenjena vrijednost nabave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Mjesto i rok izvršenja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Razlozi isključenja ponuditelja – opcija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Dokazi sposobnosti: pravna i poslovna, tehnička i stručna, financijska, dopuna i pojašnjenja dokaza sposobnosti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Sadržaj ponude, oblik, način izrade i način dostave ponuda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Način izračuna cijene ponude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Kriteriji odabira 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Jamstva – opcija 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Otvaranje ponuda, zapisnik o otvaranju i ocjenjivanju ponuda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Odluka o odabiru, isključenju ili odbijanju, poništenju postupka</a:t>
            </a:r>
          </a:p>
          <a:p>
            <a:pPr marL="434975" indent="-34290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Način komunikacije</a:t>
            </a:r>
          </a:p>
          <a:p>
            <a:pPr marL="434975" indent="-342900"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9218" name="Picture 2" descr="http://blogs.mtu.edu/improvement/files/2015/11/document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272689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5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Zaprimanje ponuda i javno otvaranje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292" y="1139358"/>
            <a:ext cx="834218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Izdavanje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potvrda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Omotnice (čuvanje, upisivanje podataka na omotnice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Nazočnost osoba (aktivno sudjelovanje – samo ovlašteni predstavnici javnog naručitelja i ponuditelja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Najmanje dva ovlaštena predstavnika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naručitelja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Vrijeme i mjesto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otvaranja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Redoslijed otvaranja (izmjena ponude, osnovna ponuda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Podaci koji se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čitaju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Propisan sadržaj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zapisnika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Uručivanje zapisnika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2290" name="Picture 2" descr="https://waystobuildyourbusiness.com/wp-content/uploads/2014/11/Avoid-These-Direct-Mail-Marketing-Traps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7" y="4518028"/>
            <a:ext cx="3498599" cy="232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04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Ocjenjivanje ponuda i odabir</a:t>
            </a:r>
            <a:endParaRPr lang="hr-HR" sz="36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1266" name="Picture 2" descr="http://www.eubusiness.com/news-eu/procurement-eu-18hc/image_mini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2052" y="5338925"/>
            <a:ext cx="1590654" cy="15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1" y="942264"/>
            <a:ext cx="82656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Osigurati stručne osobe ovisno o predmetu nabave (po potrebi i neovisne), ne moraju biti zaposlenici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naručitelja </a:t>
            </a: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>
              <a:spcBef>
                <a:spcPts val="600"/>
              </a:spcBef>
              <a:buClr>
                <a:srgbClr val="008B39"/>
              </a:buClr>
            </a:pPr>
            <a:endParaRPr lang="hr-HR" sz="2100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Analiza ponuda prema uvjetima iz DZN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: </a:t>
            </a:r>
          </a:p>
          <a:p>
            <a:pPr marL="742950" lvl="1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Traženi </a:t>
            </a: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uvjeti i dokumenti </a:t>
            </a:r>
          </a:p>
          <a:p>
            <a:pPr marL="742950" lvl="1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Isključenje ponuditelja</a:t>
            </a:r>
          </a:p>
          <a:p>
            <a:pPr marL="742950" lvl="1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Obvezna provjera računske točnosti troškovnika i 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zahtjev </a:t>
            </a: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za prihvaćanjem ispravka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računske pogreške </a:t>
            </a:r>
            <a:r>
              <a:rPr lang="hr-HR" sz="21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dopuštenom </a:t>
            </a:r>
            <a:r>
              <a:rPr lang="hr-HR" sz="21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roku</a:t>
            </a: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21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100" b="1" u="sng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Pohranjivanje dokumentacije</a:t>
            </a:r>
            <a:endParaRPr lang="hr-HR" sz="2100" u="sng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lvl="1">
              <a:spcBef>
                <a:spcPts val="600"/>
              </a:spcBef>
              <a:buClr>
                <a:srgbClr val="008B39"/>
              </a:buClr>
            </a:pPr>
            <a:endParaRPr lang="hr-HR" sz="21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1268" name="Picture 4" descr="http://modelocartas.com/wp-content/uploads/2015/04/cancelacion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2497" y="5798448"/>
            <a:ext cx="1317626" cy="75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6" y="61775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blog.transfermate.com/wp-content/uploads/2013/06/6432335_x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49421" y="4919349"/>
            <a:ext cx="2332097" cy="18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images6.moneysavingexpert.com/images/ecohouse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649" y="4726120"/>
            <a:ext cx="986244" cy="7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4617995" y="4806979"/>
            <a:ext cx="2053452" cy="1953625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8"/>
          <p:cNvSpPr txBox="1"/>
          <p:nvPr/>
        </p:nvSpPr>
        <p:spPr>
          <a:xfrm>
            <a:off x="4598637" y="5020788"/>
            <a:ext cx="21183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</a:pPr>
            <a:r>
              <a:rPr lang="hr-HR" sz="7200" b="1" dirty="0" smtClean="0">
                <a:solidFill>
                  <a:srgbClr val="C00000"/>
                </a:solidFill>
                <a:cs typeface="Arial"/>
              </a:rPr>
              <a:t>60% </a:t>
            </a: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sufinanciranja!</a:t>
            </a: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19" name="TextBox 8"/>
          <p:cNvSpPr txBox="1"/>
          <p:nvPr/>
        </p:nvSpPr>
        <p:spPr>
          <a:xfrm>
            <a:off x="1858565" y="5033675"/>
            <a:ext cx="27269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B39"/>
              </a:buClr>
            </a:pPr>
            <a:r>
              <a:rPr lang="hr-HR" sz="48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50%</a:t>
            </a:r>
            <a:r>
              <a:rPr lang="hr-HR" sz="7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</a:p>
          <a:p>
            <a:pPr algn="ctr">
              <a:buClr>
                <a:srgbClr val="008B39"/>
              </a:buClr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ušteda energije</a:t>
            </a:r>
            <a:endParaRPr lang="hr-HR" sz="24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-5903" y="5383627"/>
            <a:ext cx="2175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8B39"/>
              </a:buClr>
            </a:pPr>
            <a:r>
              <a:rPr lang="hr-HR" sz="48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13 </a:t>
            </a:r>
            <a:r>
              <a:rPr lang="hr-HR" sz="2800" b="1" dirty="0" err="1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mil</a:t>
            </a:r>
            <a:r>
              <a:rPr lang="hr-HR" sz="28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. kn</a:t>
            </a:r>
          </a:p>
          <a:p>
            <a:pPr algn="ctr">
              <a:buClr>
                <a:srgbClr val="008B39"/>
              </a:buClr>
            </a:pPr>
            <a:r>
              <a:rPr lang="hr-HR" sz="24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 zgradi</a:t>
            </a:r>
          </a:p>
        </p:txBody>
      </p:sp>
      <p:pic>
        <p:nvPicPr>
          <p:cNvPr id="5132" name="Picture 12" descr="https://thumbs.dreamstime.com/t/hand-businessman-holds-bag-full-money-euro-sign-isolated-white-background-718539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177" y="4767869"/>
            <a:ext cx="1101151" cy="8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360" y="116632"/>
            <a:ext cx="3207592" cy="4690347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1309" y="116632"/>
            <a:ext cx="3843059" cy="470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1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87" y="1905000"/>
            <a:ext cx="2330413" cy="49530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" y="5548228"/>
            <a:ext cx="7746902" cy="1309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801" y="2814078"/>
            <a:ext cx="510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5400" b="1" dirty="0">
                <a:solidFill>
                  <a:srgbClr val="0070C0"/>
                </a:solidFill>
                <a:cs typeface="Arial"/>
              </a:rPr>
              <a:t>Hvala na </a:t>
            </a:r>
            <a:r>
              <a:rPr lang="ta-IN" sz="5400" b="1" dirty="0" smtClean="0">
                <a:solidFill>
                  <a:srgbClr val="0070C0"/>
                </a:solidFill>
                <a:cs typeface="Arial"/>
              </a:rPr>
              <a:t>pažnji.</a:t>
            </a:r>
            <a:endParaRPr lang="en-US" sz="5400" b="1" dirty="0">
              <a:solidFill>
                <a:srgbClr val="0070C0"/>
              </a:solidFill>
              <a:cs typeface="Arial"/>
            </a:endParaRPr>
          </a:p>
        </p:txBody>
      </p:sp>
      <p:sp>
        <p:nvSpPr>
          <p:cNvPr id="9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02594" y="4001939"/>
            <a:ext cx="1277918" cy="2399683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638194" y="3737408"/>
            <a:ext cx="5229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>
                <a:solidFill>
                  <a:srgbClr val="C00000"/>
                </a:solidFill>
                <a:cs typeface="Arial"/>
              </a:rPr>
              <a:t>vsz.eu@fzoeu.hr</a:t>
            </a:r>
            <a:endParaRPr lang="en-US" sz="2800" b="1" dirty="0">
              <a:solidFill>
                <a:srgbClr val="C00000"/>
              </a:solidFill>
              <a:cs typeface="Arial"/>
            </a:endParaRPr>
          </a:p>
        </p:txBody>
      </p:sp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1" y="335334"/>
            <a:ext cx="2609161" cy="676374"/>
          </a:xfrm>
          <a:prstGeom prst="rect">
            <a:avLst/>
          </a:prstGeom>
        </p:spPr>
      </p:pic>
      <p:pic>
        <p:nvPicPr>
          <p:cNvPr id="20" name="Picture 2" descr="https://dozvola.mgipu.hr/DozvolaThemeJavno-theme/images/custom/grb_hrvatsk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1761" y="300884"/>
            <a:ext cx="399444" cy="529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kstniOkvir 20"/>
          <p:cNvSpPr txBox="1"/>
          <p:nvPr/>
        </p:nvSpPr>
        <p:spPr>
          <a:xfrm>
            <a:off x="7464776" y="337523"/>
            <a:ext cx="166196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8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REPUBLIKA HRVATSKA</a:t>
            </a:r>
          </a:p>
          <a:p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Ministarstvo graditeljstva i </a:t>
            </a:r>
          </a:p>
          <a:p>
            <a:r>
              <a:rPr lang="hr-HR" sz="900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prostornoga uređenja</a:t>
            </a:r>
            <a:endParaRPr lang="hr-HR" sz="9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70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94778" y="347323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U </a:t>
            </a: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tri godine </a:t>
            </a:r>
            <a:r>
              <a:rPr lang="hr-HR" sz="32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provedbe </a:t>
            </a: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programa…</a:t>
            </a:r>
            <a:endParaRPr lang="hr-HR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7" y="1014348"/>
            <a:ext cx="54006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Odobreno sufinanciranje za:</a:t>
            </a:r>
          </a:p>
          <a:p>
            <a:pPr marL="742950" lvl="1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1347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energetskih pregleda</a:t>
            </a:r>
          </a:p>
          <a:p>
            <a:pPr marL="742950" lvl="1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915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projekata obnove</a:t>
            </a:r>
          </a:p>
          <a:p>
            <a:pPr marL="742950" lvl="1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430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obnova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zgrada</a:t>
            </a:r>
          </a:p>
          <a:p>
            <a:pPr marL="742950" lvl="1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417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projekata ugradnje individualnih mjerila potrošnje toplinske energije – ugradnja 164.100 razdjelnika i 282 </a:t>
            </a:r>
            <a:r>
              <a:rPr lang="hr-HR" sz="2000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kalorimetra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 u 39.000 stanova</a:t>
            </a: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endParaRPr lang="hr-HR" sz="1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lnSpc>
                <a:spcPct val="150000"/>
              </a:lnSpc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Prosječno postignute uštede </a:t>
            </a:r>
            <a:r>
              <a:rPr lang="hr-HR" sz="28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– </a:t>
            </a:r>
            <a:r>
              <a:rPr lang="hr-HR" sz="2800" b="1" dirty="0">
                <a:solidFill>
                  <a:srgbClr val="C00000"/>
                </a:solidFill>
                <a:cs typeface="Arial"/>
              </a:rPr>
              <a:t>62%</a:t>
            </a: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5378">
            <a:off x="387544" y="1089744"/>
            <a:ext cx="2229672" cy="4640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1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587" y="1905000"/>
            <a:ext cx="2330413" cy="4953000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02594" y="4001939"/>
            <a:ext cx="1277918" cy="2399683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195" r="5263" b="5598"/>
          <a:stretch/>
        </p:blipFill>
        <p:spPr>
          <a:xfrm>
            <a:off x="520316" y="958291"/>
            <a:ext cx="6752908" cy="5559705"/>
          </a:xfrm>
          <a:prstGeom prst="rect">
            <a:avLst/>
          </a:prstGeom>
        </p:spPr>
      </p:pic>
      <p:sp>
        <p:nvSpPr>
          <p:cNvPr id="15" name="TextBox 7"/>
          <p:cNvSpPr txBox="1"/>
          <p:nvPr/>
        </p:nvSpPr>
        <p:spPr>
          <a:xfrm>
            <a:off x="520316" y="178713"/>
            <a:ext cx="7848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Projekti obnove po županijama…</a:t>
            </a:r>
            <a:endParaRPr lang="hr-HR" sz="24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  <p:sp>
        <p:nvSpPr>
          <p:cNvPr id="9" name="Oval 4"/>
          <p:cNvSpPr/>
          <p:nvPr/>
        </p:nvSpPr>
        <p:spPr>
          <a:xfrm>
            <a:off x="6542245" y="3501008"/>
            <a:ext cx="3962400" cy="3962400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41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Primjeri dobre prakse…</a:t>
            </a:r>
            <a:endParaRPr lang="hr-HR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graphicFrame>
        <p:nvGraphicFramePr>
          <p:cNvPr id="18" name="Grafikon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144833"/>
              </p:ext>
            </p:extLst>
          </p:nvPr>
        </p:nvGraphicFramePr>
        <p:xfrm>
          <a:off x="323528" y="909362"/>
          <a:ext cx="7632848" cy="5318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Picture 5" descr="logo_horizontal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0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46923" y="4560922"/>
            <a:ext cx="1469953" cy="31242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65167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968" y="6091690"/>
            <a:ext cx="2057399" cy="533340"/>
          </a:xfrm>
          <a:prstGeom prst="rect">
            <a:avLst/>
          </a:prstGeom>
        </p:spPr>
      </p:pic>
      <p:sp>
        <p:nvSpPr>
          <p:cNvPr id="11" name="Naslov 1"/>
          <p:cNvSpPr txBox="1">
            <a:spLocks/>
          </p:cNvSpPr>
          <p:nvPr/>
        </p:nvSpPr>
        <p:spPr>
          <a:xfrm>
            <a:off x="179510" y="144661"/>
            <a:ext cx="5040561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lang="hr-HR" sz="3200" b="1" dirty="0" smtClean="0">
                <a:solidFill>
                  <a:schemeClr val="accent1">
                    <a:lumMod val="50000"/>
                  </a:schemeClr>
                </a:solidFill>
              </a:rPr>
              <a:t>Primjer energetske obnove </a:t>
            </a:r>
            <a:endParaRPr kumimoji="0" lang="hr-HR" altLang="sr-Latn-R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179511" y="1279569"/>
            <a:ext cx="4896545" cy="437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008B3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it-IT" sz="2200" dirty="0" err="1" smtClean="0">
                <a:solidFill>
                  <a:schemeClr val="accent1">
                    <a:lumMod val="75000"/>
                  </a:schemeClr>
                </a:solidFill>
              </a:rPr>
              <a:t>Sportski</a:t>
            </a:r>
            <a:r>
              <a:rPr lang="it-IT" sz="22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accent1">
                    <a:lumMod val="75000"/>
                  </a:schemeClr>
                </a:solidFill>
              </a:rPr>
              <a:t>prolaz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</a:rPr>
              <a:t> 20, </a:t>
            </a:r>
            <a:r>
              <a:rPr lang="it-IT" sz="2200" dirty="0" err="1">
                <a:solidFill>
                  <a:schemeClr val="accent1">
                    <a:lumMod val="75000"/>
                  </a:schemeClr>
                </a:solidFill>
              </a:rPr>
              <a:t>Zlatar</a:t>
            </a:r>
            <a:r>
              <a:rPr lang="it-IT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accent1">
                    <a:lumMod val="75000"/>
                  </a:schemeClr>
                </a:solidFill>
              </a:rPr>
              <a:t>Bistrica</a:t>
            </a:r>
            <a:endParaRPr lang="hr-HR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008B3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</a:rPr>
              <a:t>Godina gradnje: 1977.</a:t>
            </a: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008B3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</a:rPr>
              <a:t>Energetska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obnova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</a:rPr>
              <a:t>uključivala toplinsku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zaštitu vanjske ovojnice </a:t>
            </a:r>
            <a:endParaRPr lang="hr-HR" sz="2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008B3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</a:rPr>
              <a:t>Potreba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</a:rPr>
              <a:t>za toplinskom energijom je smanjena </a:t>
            </a:r>
            <a:r>
              <a:rPr lang="hr-HR" sz="2400" b="1" dirty="0" smtClean="0">
                <a:solidFill>
                  <a:srgbClr val="C00000"/>
                </a:solidFill>
              </a:rPr>
              <a:t>72,6%</a:t>
            </a:r>
            <a:endParaRPr lang="hr-HR" sz="2200" dirty="0">
              <a:solidFill>
                <a:srgbClr val="C00000"/>
              </a:solidFill>
            </a:endParaRP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008B3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Ukupna vrijednost investicije: </a:t>
            </a:r>
          </a:p>
          <a:p>
            <a:pPr lvl="0" fontAlgn="base">
              <a:spcBef>
                <a:spcPts val="1000"/>
              </a:spcBef>
              <a:spcAft>
                <a:spcPct val="0"/>
              </a:spcAft>
              <a:buClr>
                <a:srgbClr val="008B39"/>
              </a:buClr>
              <a:buSzPct val="80000"/>
              <a:defRPr/>
            </a:pP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     673.035,00 kn</a:t>
            </a:r>
            <a:endParaRPr lang="hr-HR" sz="22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lvl="0" indent="-342900" fontAlgn="base">
              <a:spcBef>
                <a:spcPts val="1000"/>
              </a:spcBef>
              <a:spcAft>
                <a:spcPct val="0"/>
              </a:spcAft>
              <a:buClr>
                <a:srgbClr val="008B39"/>
              </a:buClr>
              <a:buSzPct val="80000"/>
              <a:buFont typeface="Wingdings" panose="05000000000000000000" pitchFamily="2" charset="2"/>
              <a:buChar char="§"/>
              <a:defRPr/>
            </a:pP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Iznos 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</a:rPr>
              <a:t>sudjelovanja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Fonda:  </a:t>
            </a:r>
          </a:p>
          <a:p>
            <a:pPr lvl="0" fontAlgn="base">
              <a:spcBef>
                <a:spcPts val="1000"/>
              </a:spcBef>
              <a:spcAft>
                <a:spcPct val="0"/>
              </a:spcAft>
              <a:buClr>
                <a:srgbClr val="008B39"/>
              </a:buClr>
              <a:buSzPct val="80000"/>
              <a:defRPr/>
            </a:pP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</a:rPr>
              <a:t>     262.940,40 kn (40%)</a:t>
            </a:r>
            <a:endParaRPr lang="hr-HR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 b="3800"/>
          <a:stretch/>
        </p:blipFill>
        <p:spPr>
          <a:xfrm>
            <a:off x="5076056" y="0"/>
            <a:ext cx="4067944" cy="3494098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r="16139"/>
          <a:stretch/>
        </p:blipFill>
        <p:spPr>
          <a:xfrm>
            <a:off x="5092000" y="3638758"/>
            <a:ext cx="4051999" cy="32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1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_horizontaln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39" y="6091689"/>
            <a:ext cx="2057399" cy="533340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sp>
        <p:nvSpPr>
          <p:cNvPr id="17" name="TextBox 7"/>
          <p:cNvSpPr txBox="1"/>
          <p:nvPr/>
        </p:nvSpPr>
        <p:spPr>
          <a:xfrm>
            <a:off x="304338" y="270589"/>
            <a:ext cx="7848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Primjer energetske </a:t>
            </a:r>
            <a:r>
              <a:rPr lang="hr-HR" sz="3200" b="1" dirty="0" smtClean="0">
                <a:solidFill>
                  <a:schemeClr val="tx2">
                    <a:lumMod val="75000"/>
                  </a:schemeClr>
                </a:solidFill>
                <a:cs typeface="Arial"/>
              </a:rPr>
              <a:t>obnove </a:t>
            </a:r>
            <a:endParaRPr lang="hr-HR" sz="3200" b="1" dirty="0">
              <a:solidFill>
                <a:schemeClr val="tx2">
                  <a:lumMod val="75000"/>
                </a:schemeClr>
              </a:solidFill>
              <a:cs typeface="Arial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207041" y="1412776"/>
            <a:ext cx="573311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Izidora </a:t>
            </a:r>
            <a:r>
              <a:rPr lang="hr-HR" sz="2200" b="1" dirty="0" err="1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Kršnjavog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1</a:t>
            </a:r>
            <a:r>
              <a:rPr lang="it-IT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,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Našice</a:t>
            </a:r>
            <a:endParaRPr lang="it-IT" sz="22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Mjere energetske obnove: toplinska zaštita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vanjske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ovojnice 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Ukupna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vrijednost investicije: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oko 350.000 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kn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Sufinanciranje Fonda</a:t>
            </a:r>
            <a:r>
              <a:rPr lang="hr-HR" sz="22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: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oko 110.000 </a:t>
            </a:r>
            <a:r>
              <a:rPr lang="hr-HR" sz="22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kn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(40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%)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200" dirty="0" err="1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Qh,nd</a:t>
            </a:r>
            <a:r>
              <a:rPr lang="hr-HR" sz="22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</a:t>
            </a:r>
            <a:r>
              <a:rPr lang="hr-HR" sz="22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smanjen </a:t>
            </a:r>
            <a:r>
              <a:rPr lang="hr-HR" sz="2200" b="1" dirty="0" smtClean="0">
                <a:solidFill>
                  <a:srgbClr val="C00000"/>
                </a:solidFill>
                <a:cs typeface="Arial"/>
              </a:rPr>
              <a:t>52%</a:t>
            </a:r>
            <a:endParaRPr lang="hr-HR" sz="2200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6099863" y="0"/>
            <a:ext cx="3065939" cy="3602995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b="14404"/>
          <a:stretch/>
        </p:blipFill>
        <p:spPr>
          <a:xfrm>
            <a:off x="6094291" y="3574681"/>
            <a:ext cx="3069556" cy="328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nak_fotka_plavo_zeleno_dorada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898" y="3617168"/>
            <a:ext cx="1469953" cy="310758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78069" y="4964499"/>
            <a:ext cx="2787721" cy="2787721"/>
          </a:xfrm>
          <a:prstGeom prst="ellipse">
            <a:avLst/>
          </a:prstGeom>
          <a:noFill/>
          <a:ln w="12700" cap="flat" cmpd="sng" algn="ctr">
            <a:solidFill>
              <a:srgbClr val="F0CC1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0316" y="178713"/>
            <a:ext cx="7848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>
                <a:solidFill>
                  <a:schemeClr val="tx2">
                    <a:lumMod val="75000"/>
                  </a:schemeClr>
                </a:solidFill>
                <a:cs typeface="Arial"/>
              </a:rPr>
              <a:t>Izmjene u 2016. godini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617" y="1014348"/>
            <a:ext cx="798882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RH je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do 2020. g.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za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obnovu stambenog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sektora iz EU fondova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, u sklopu Operativnog programa Konkurentnost i kohezija dostupno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100 milijuna eura </a:t>
            </a:r>
            <a:endParaRPr lang="hr-HR" sz="2000" b="1" dirty="0" smtClean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cca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70 milijuna namijenjeno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obnovi višestambenih 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zgrada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(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525,3 </a:t>
            </a:r>
            <a:r>
              <a:rPr lang="hr-HR" sz="2000" b="1" dirty="0" err="1">
                <a:solidFill>
                  <a:schemeClr val="accent1">
                    <a:lumMod val="75000"/>
                  </a:schemeClr>
                </a:solidFill>
                <a:cs typeface="Arial"/>
              </a:rPr>
              <a:t>mil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. kn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nužna prilagodba dotadašnjih uvjeta sufinanciranja u skladu s EU pravilima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Ministarstvo graditeljstva i prostornoga uređenja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17.10.2016</a:t>
            </a: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.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godine objavilo </a:t>
            </a:r>
            <a:r>
              <a:rPr lang="hr-HR" sz="2000" b="1" i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Poziv na dostavu </a:t>
            </a:r>
            <a:r>
              <a:rPr lang="hr-HR" sz="2000" b="1" i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projektnih prijedloga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, otvoren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90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dana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raspoloživ iznos bespovratnih sredstava </a:t>
            </a:r>
            <a:r>
              <a:rPr lang="hr-HR" sz="2000" b="1" dirty="0" smtClean="0">
                <a:solidFill>
                  <a:srgbClr val="C00000"/>
                </a:solidFill>
                <a:cs typeface="Arial"/>
              </a:rPr>
              <a:t>152.000.000 </a:t>
            </a:r>
            <a:r>
              <a:rPr lang="hr-HR" sz="2000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kuna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rgbClr val="008B39"/>
              </a:buClr>
              <a:buFont typeface="Wingdings" panose="05000000000000000000" pitchFamily="2" charset="2"/>
              <a:buChar char="§"/>
            </a:pP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Fond za zaštitu okoliša i energetsku učinkovitost će zainteresiranim prijaviteljima pružiti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direktnu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podršku prilikom prijave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i praćenja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     projekta, </a:t>
            </a:r>
            <a:r>
              <a:rPr lang="hr-HR" sz="2000" b="1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u smislu savjetovanja i osiguravanja </a:t>
            </a:r>
            <a:r>
              <a:rPr lang="hr-HR" sz="2000" b="1" dirty="0" smtClean="0">
                <a:solidFill>
                  <a:schemeClr val="accent1">
                    <a:lumMod val="75000"/>
                  </a:schemeClr>
                </a:solidFill>
                <a:cs typeface="Arial"/>
              </a:rPr>
              <a:t>potrebnih informacija</a:t>
            </a:r>
            <a:endParaRPr lang="hr-HR" sz="2000" b="1" dirty="0">
              <a:solidFill>
                <a:schemeClr val="accent1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92217" y="4964499"/>
            <a:ext cx="771630" cy="1448972"/>
          </a:xfrm>
          <a:prstGeom prst="rect">
            <a:avLst/>
          </a:prstGeom>
        </p:spPr>
      </p:pic>
      <p:pic>
        <p:nvPicPr>
          <p:cNvPr id="21" name="Picture 5" descr="logo_horizontal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72" y="6218708"/>
            <a:ext cx="2057399" cy="53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ZGRADE FZOEU" id="{8A89E7C5-83C4-4136-9D26-20B28E2A9349}" vid="{28580945-32CE-4434-823F-973C6BCF26A6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ZGRADE FZOEU</Template>
  <TotalTime>1228</TotalTime>
  <Words>2268</Words>
  <Application>Microsoft Office PowerPoint</Application>
  <PresentationFormat>Prikaz na zaslonu (4:3)</PresentationFormat>
  <Paragraphs>325</Paragraphs>
  <Slides>37</Slides>
  <Notes>2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37</vt:i4>
      </vt:variant>
    </vt:vector>
  </HeadingPairs>
  <TitlesOfParts>
    <vt:vector size="43" baseType="lpstr">
      <vt:lpstr>Arial</vt:lpstr>
      <vt:lpstr>Calibri</vt:lpstr>
      <vt:lpstr>Times New Roman</vt:lpstr>
      <vt:lpstr>Trebuchet MS</vt:lpstr>
      <vt:lpstr>Wingdings</vt:lpstr>
      <vt:lpstr>Tema sustava Office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  <vt:lpstr>PowerPointova prezentacija</vt:lpstr>
    </vt:vector>
  </TitlesOfParts>
  <Company>Fond za zastitu okolisa i energetsku ucinkovitost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Anamarija Brstilo</dc:creator>
  <cp:lastModifiedBy>Anamarija Brstilo</cp:lastModifiedBy>
  <cp:revision>104</cp:revision>
  <cp:lastPrinted>2016-11-07T15:34:26Z</cp:lastPrinted>
  <dcterms:created xsi:type="dcterms:W3CDTF">2016-10-20T10:31:23Z</dcterms:created>
  <dcterms:modified xsi:type="dcterms:W3CDTF">2016-12-13T12:12:42Z</dcterms:modified>
</cp:coreProperties>
</file>